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Helvetica Neue"/>
      <p:regular r:id="rId51"/>
      <p:bold r:id="rId52"/>
      <p:italic r:id="rId53"/>
      <p:boldItalic r:id="rId54"/>
    </p:embeddedFont>
    <p:embeddedFont>
      <p:font typeface="Arial Black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regular.fntdata"/><Relationship Id="rId50" Type="http://schemas.openxmlformats.org/officeDocument/2006/relationships/slide" Target="slides/slide46.xml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55" Type="http://schemas.openxmlformats.org/officeDocument/2006/relationships/font" Target="fonts/ArialBlack-regular.fntdata"/><Relationship Id="rId10" Type="http://schemas.openxmlformats.org/officeDocument/2006/relationships/slide" Target="slides/slide6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eba25cb37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eeba25cb37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f6d2f4bfe5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f6d2f4bfe5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f6d2f4bfe5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1f6d2f4bfe5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f6d2f4bfe5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1f6d2f4bfe5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eeba25cb37_0_1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Pair with a good diagnostics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Memfault side-by-side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Why Memfault?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Because half-way across the world!</a:t>
            </a:r>
            <a:endParaRPr/>
          </a:p>
        </p:txBody>
      </p:sp>
      <p:sp>
        <p:nvSpPr>
          <p:cNvPr id="541" name="Google Shape;541;g1eeba25cb37_0_1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eeba25cb37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eeba25cb37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5" name="Google Shape;55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0" name="Google Shape;56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eeba25cb37_0_1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eeba25cb37_0_1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eeba25cb37_0_1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1eeba25cb37_0_1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g1eeba25cb37_0_12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Hello! I’m pumped to be here.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Pair with a good diagnostics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Memfault side-by-side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Why Memfault?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Because half-way across the world!</a:t>
            </a:r>
            <a:endParaRPr/>
          </a:p>
        </p:txBody>
      </p:sp>
      <p:sp>
        <p:nvSpPr>
          <p:cNvPr id="599" name="Google Shape;59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eba25cb37_0_10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1eeba25cb37_0_10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We’ve all done this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Or worked in code bases like this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I’ve certainly written this code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g1eeba25cb37_0_10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eeba25cb37_0_10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1eeba25cb37_0_10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Handling errors that shouldn’t be handled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Pretending errors are recoverable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Memory leak – hosed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Let’s not forget poor malloc usage leads to memory corruption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Unrelated bugs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1eeba25cb37_0_10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eba25cb37_0_10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1eeba25cb37_0_10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Failing fast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Read more about asserts below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g1eeba25cb37_0_10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1667f66d2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21667f66d2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Asserts in internal software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g21667f66d2b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1667f66d2b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21667f66d2b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Beauty and curse of firmware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g21667f66d2b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eba25cb37_0_1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1eeba25cb37_0_1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Issues will be more obscure down the line</a:t>
            </a:r>
            <a:endParaRPr/>
          </a:p>
          <a:p>
            <a:pPr indent="-285750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Heap is full, memory corruption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g1eeba25cb37_0_1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eeba25cb37_0_1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What’s the point - halfway across world?</a:t>
            </a:r>
            <a:endParaRPr/>
          </a:p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Many points!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Known state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Memfault is here to help</a:t>
            </a:r>
            <a:endParaRPr/>
          </a:p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Friends at Sofar</a:t>
            </a:r>
            <a:endParaRPr/>
          </a:p>
        </p:txBody>
      </p:sp>
      <p:sp>
        <p:nvSpPr>
          <p:cNvPr id="685" name="Google Shape;685;g1eeba25cb37_0_1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eeba25cb37_0_1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Pair with a good diagnostics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Memfault side-by-side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Why Memfault?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Because half-way across the world!</a:t>
            </a:r>
            <a:endParaRPr/>
          </a:p>
        </p:txBody>
      </p:sp>
      <p:sp>
        <p:nvSpPr>
          <p:cNvPr id="693" name="Google Shape;693;g1eeba25cb37_0_1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Documentation stinks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Don’t gracefully handle bad input!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Tell them to fix their shit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Asserts are easy and useful</a:t>
            </a:r>
            <a:endParaRPr/>
          </a:p>
        </p:txBody>
      </p:sp>
      <p:sp>
        <p:nvSpPr>
          <p:cNvPr id="699" name="Google Shape;69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eeba25cb37_0_5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eeba25cb37_0_5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06" name="Google Shape;70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2" name="Google Shape;71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9" name="Google Shape;71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Customers are loving it</a:t>
            </a:r>
            <a:endParaRPr/>
          </a:p>
        </p:txBody>
      </p:sp>
      <p:sp>
        <p:nvSpPr>
          <p:cNvPr id="727" name="Google Shape;72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3" name="Google Shape;73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0" name="Google Shape;74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7" name="Google Shape;74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4" name="Google Shape;75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1" name="Google Shape;76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Add stack overflow check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7" name="Google Shape;76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eeba25cb37_0_14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Pair with a good diagnostics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Memfault side-by-side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Why Memfault?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Because half-way across the world!</a:t>
            </a:r>
            <a:endParaRPr/>
          </a:p>
        </p:txBody>
      </p:sp>
      <p:sp>
        <p:nvSpPr>
          <p:cNvPr id="420" name="Google Shape;420;g1eeba25cb37_0_14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5" name="Google Shape;77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eba25cb37_0_10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QA can’t find them all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Don’t disable asserts in production!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Asserts in production = quality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Needs diagnostics and reporting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0" name="Google Shape;780;g1eeba25cb37_0_10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5" name="Google Shape;80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Optional usage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14" name="Google Shape;81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 remember builds at Pebble would crash every few minutes</a:t>
            </a:r>
            <a:endParaRPr/>
          </a:p>
        </p:txBody>
      </p:sp>
      <p:sp>
        <p:nvSpPr>
          <p:cNvPr id="821" name="Google Shape;82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f6d2f4bfe5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1f6d2f4bfe5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14dc8abe3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14dc8abe3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f6d2f4bfe5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f6d2f4bfe5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f6d2f4bfe5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f6d2f4bfe5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14dc8abe3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Pair with a good diagnostics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Memfault side-by-side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Why Memfault?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Because half-way across the world!</a:t>
            </a:r>
            <a:endParaRPr/>
          </a:p>
        </p:txBody>
      </p:sp>
      <p:sp>
        <p:nvSpPr>
          <p:cNvPr id="471" name="Google Shape;471;g214dc8abe3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eba25cb3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eeba25cb3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A">
  <p:cSld name="Intro Slide A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13540" l="33313" r="30014" t="13945"/>
          <a:stretch/>
        </p:blipFill>
        <p:spPr>
          <a:xfrm rot="5400000">
            <a:off x="2000251" y="-2000249"/>
            <a:ext cx="5143500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606" y="1951339"/>
            <a:ext cx="4292794" cy="1267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>
            <a:off x="4572000" y="2191616"/>
            <a:ext cx="0" cy="760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886977" y="1738253"/>
            <a:ext cx="3612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 b="0" sz="3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4886970" y="2340409"/>
            <a:ext cx="36129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5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ext &amp; Body Slide">
  <p:cSld name="1_White Text &amp; Body Slide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98D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98D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98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98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98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98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98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98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98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98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98D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1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388423" y="365857"/>
            <a:ext cx="35625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388423" y="1216463"/>
            <a:ext cx="3562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with white pattern">
  <p:cSld name="Blue with white pattern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2"/>
          <p:cNvPicPr preferRelativeResize="0"/>
          <p:nvPr/>
        </p:nvPicPr>
        <p:blipFill rotWithShape="1">
          <a:blip r:embed="rId2">
            <a:alphaModFix/>
          </a:blip>
          <a:srcRect b="26001" l="7477" r="9635" t="22143"/>
          <a:stretch/>
        </p:blipFill>
        <p:spPr>
          <a:xfrm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/>
          <p:nvPr/>
        </p:nvSpPr>
        <p:spPr>
          <a:xfrm flipH="1" rot="-5400000">
            <a:off x="-236698" y="2155050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88423" y="2019003"/>
            <a:ext cx="377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with white pattern">
  <p:cSld name="1_Blue with white pattern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26001" l="7477" r="9635" t="22143"/>
          <a:stretch/>
        </p:blipFill>
        <p:spPr>
          <a:xfrm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flipH="1" rot="-5400000">
            <a:off x="-236698" y="2155050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388423" y="2019003"/>
            <a:ext cx="37755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i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with white pattern">
  <p:cSld name="Green with white pattern">
    <p:bg>
      <p:bgPr>
        <a:solidFill>
          <a:schemeClr val="accen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2">
            <a:alphaModFix/>
          </a:blip>
          <a:srcRect b="27684" l="12693" r="15970" t="27684"/>
          <a:stretch/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B with pattern">
  <p:cSld name="Closing Slide B with pattern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2">
            <a:alphaModFix/>
          </a:blip>
          <a:srcRect b="45992" l="17431" r="24509" t="17681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143" y="1635703"/>
            <a:ext cx="6341712" cy="1872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B">
  <p:cSld name="Intro Slide B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15003" l="37595" r="31206" t="23402"/>
          <a:stretch/>
        </p:blipFill>
        <p:spPr>
          <a:xfrm rot="5400000">
            <a:off x="2000251" y="-2000249"/>
            <a:ext cx="5143500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606" y="1951339"/>
            <a:ext cx="4292794" cy="1267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6"/>
          <p:cNvCxnSpPr/>
          <p:nvPr/>
        </p:nvCxnSpPr>
        <p:spPr>
          <a:xfrm>
            <a:off x="4572000" y="2191616"/>
            <a:ext cx="0" cy="760200"/>
          </a:xfrm>
          <a:prstGeom prst="straightConnector1">
            <a:avLst/>
          </a:prstGeom>
          <a:noFill/>
          <a:ln cap="flat" cmpd="sng" w="317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4886977" y="1738253"/>
            <a:ext cx="3612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 b="0" sz="3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4886970" y="2340409"/>
            <a:ext cx="36129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5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White Text &amp; Body Slide with patter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 rotWithShape="1">
          <a:blip r:embed="rId2">
            <a:alphaModFix/>
          </a:blip>
          <a:srcRect b="0" l="22724" r="1498" t="2959"/>
          <a:stretch/>
        </p:blipFill>
        <p:spPr>
          <a:xfrm>
            <a:off x="4052561" y="796636"/>
            <a:ext cx="5091442" cy="434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2" type="body"/>
          </p:nvPr>
        </p:nvSpPr>
        <p:spPr>
          <a:xfrm>
            <a:off x="388423" y="1216463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ext &amp; Body Slide and block">
  <p:cSld name="White Text &amp; Body Slide and block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6871855" y="1"/>
            <a:ext cx="2272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8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2" type="body"/>
          </p:nvPr>
        </p:nvSpPr>
        <p:spPr>
          <a:xfrm>
            <a:off x="388423" y="1216463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 Text &amp; Body Slide and block">
  <p:cSld name="1_White Text &amp; Body Slide and bloc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6871855" y="1"/>
            <a:ext cx="2272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9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388423" y="1216463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with patterns only slide">
  <p:cSld name="White with patterns only slide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2">
            <a:alphaModFix/>
          </a:blip>
          <a:srcRect b="16480" l="-25577" r="59630" t="21822"/>
          <a:stretch/>
        </p:blipFill>
        <p:spPr>
          <a:xfrm>
            <a:off x="3028950" y="1"/>
            <a:ext cx="611505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-12032" l="-37628" r="75983" t="27906"/>
          <a:stretch/>
        </p:blipFill>
        <p:spPr>
          <a:xfrm rot="-5400000">
            <a:off x="583774" y="-583775"/>
            <a:ext cx="5143500" cy="631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2">
            <a:alphaModFix/>
          </a:blip>
          <a:srcRect b="120" l="72264" r="1815" t="34835"/>
          <a:stretch/>
        </p:blipFill>
        <p:spPr>
          <a:xfrm flipH="1" rot="5400000">
            <a:off x="5231146" y="1230645"/>
            <a:ext cx="2403319" cy="542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411480"/>
            <a:ext cx="7886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628650" y="895107"/>
            <a:ext cx="1267500" cy="0"/>
          </a:xfrm>
          <a:prstGeom prst="straightConnector1">
            <a:avLst/>
          </a:prstGeom>
          <a:noFill/>
          <a:ln cap="flat" cmpd="sng" w="609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ogo, icon&#10;&#10;Description automatically generated"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95360" y="458498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idx="1" type="body"/>
          </p:nvPr>
        </p:nvSpPr>
        <p:spPr>
          <a:xfrm>
            <a:off x="628650" y="1371600"/>
            <a:ext cx="78867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ext &amp; Body Slide with block below">
  <p:cSld name="White Text &amp; Body Slide with block below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>
            <a:off x="0" y="3725945"/>
            <a:ext cx="9144000" cy="141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2" type="body"/>
          </p:nvPr>
        </p:nvSpPr>
        <p:spPr>
          <a:xfrm>
            <a:off x="388423" y="1216463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lock with text and blue block">
  <p:cSld name="White block with text and blue block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4343400" y="0"/>
            <a:ext cx="4800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2" type="body"/>
          </p:nvPr>
        </p:nvSpPr>
        <p:spPr>
          <a:xfrm>
            <a:off x="388423" y="1216463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22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white blocks and blue block below">
  <p:cSld name="3 white blocks and blue block below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>
            <a:off x="399029" y="1302325"/>
            <a:ext cx="2525100" cy="37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rotWithShape="0" algn="tl" dir="2700000" dist="1270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3362741" y="1302327"/>
            <a:ext cx="2525100" cy="37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rotWithShape="0" algn="tl" dir="2700000" dist="1270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6326455" y="1302325"/>
            <a:ext cx="2525100" cy="37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rotWithShape="0" algn="tl" dir="2700000" dist="1270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0" y="3781480"/>
            <a:ext cx="9144000" cy="13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23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2" type="body"/>
          </p:nvPr>
        </p:nvSpPr>
        <p:spPr>
          <a:xfrm>
            <a:off x="606335" y="1514336"/>
            <a:ext cx="2110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3" type="body"/>
          </p:nvPr>
        </p:nvSpPr>
        <p:spPr>
          <a:xfrm>
            <a:off x="3516704" y="1514336"/>
            <a:ext cx="2110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4" type="body"/>
          </p:nvPr>
        </p:nvSpPr>
        <p:spPr>
          <a:xfrm>
            <a:off x="6533761" y="1514336"/>
            <a:ext cx="2110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ext slide with blue block below">
  <p:cSld name="White text slide with blue block below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0" y="3781480"/>
            <a:ext cx="9144000" cy="13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4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2" type="body"/>
          </p:nvPr>
        </p:nvSpPr>
        <p:spPr>
          <a:xfrm>
            <a:off x="388423" y="1216463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Green blocks with white blocks for icons">
  <p:cSld name="4 Green blocks with white blocks for icons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-9368" y="2827038"/>
            <a:ext cx="9153300" cy="231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2576981" y="1546860"/>
            <a:ext cx="1907700" cy="30699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4753877" y="1546860"/>
            <a:ext cx="1907700" cy="30699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6936603" y="1546860"/>
            <a:ext cx="1907700" cy="30699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388424" y="1546860"/>
            <a:ext cx="1907700" cy="30699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2933609" y="2828385"/>
            <a:ext cx="1182900" cy="118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5116335" y="2828384"/>
            <a:ext cx="1182900" cy="118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7299062" y="2828384"/>
            <a:ext cx="1182900" cy="118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750881" y="2827712"/>
            <a:ext cx="1182900" cy="118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5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2" type="body"/>
          </p:nvPr>
        </p:nvSpPr>
        <p:spPr>
          <a:xfrm>
            <a:off x="506186" y="1811390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3" type="body"/>
          </p:nvPr>
        </p:nvSpPr>
        <p:spPr>
          <a:xfrm>
            <a:off x="2696368" y="1809395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idx="4" type="body"/>
          </p:nvPr>
        </p:nvSpPr>
        <p:spPr>
          <a:xfrm>
            <a:off x="4873263" y="1814327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idx="5" type="body"/>
          </p:nvPr>
        </p:nvSpPr>
        <p:spPr>
          <a:xfrm>
            <a:off x="7057158" y="1809395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lue blocks with white blocks for icons">
  <p:cSld name="4 Blue blocks with white blocks for icons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/>
          <p:nvPr/>
        </p:nvSpPr>
        <p:spPr>
          <a:xfrm>
            <a:off x="-9368" y="2827038"/>
            <a:ext cx="9153300" cy="231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2576981" y="1546860"/>
            <a:ext cx="1907700" cy="30699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4753877" y="1546860"/>
            <a:ext cx="1907700" cy="30699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6936603" y="1546860"/>
            <a:ext cx="1907700" cy="30699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388424" y="1546860"/>
            <a:ext cx="1907700" cy="30699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933609" y="2828385"/>
            <a:ext cx="1182900" cy="118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5116335" y="2828384"/>
            <a:ext cx="1182900" cy="118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7299062" y="2828384"/>
            <a:ext cx="1182900" cy="118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750881" y="2827712"/>
            <a:ext cx="1182900" cy="118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6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idx="2" type="body"/>
          </p:nvPr>
        </p:nvSpPr>
        <p:spPr>
          <a:xfrm>
            <a:off x="506186" y="1811390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26"/>
          <p:cNvSpPr txBox="1"/>
          <p:nvPr>
            <p:ph idx="3" type="body"/>
          </p:nvPr>
        </p:nvSpPr>
        <p:spPr>
          <a:xfrm>
            <a:off x="2696368" y="1809395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26"/>
          <p:cNvSpPr txBox="1"/>
          <p:nvPr>
            <p:ph idx="4" type="body"/>
          </p:nvPr>
        </p:nvSpPr>
        <p:spPr>
          <a:xfrm>
            <a:off x="4873263" y="1814327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5" type="body"/>
          </p:nvPr>
        </p:nvSpPr>
        <p:spPr>
          <a:xfrm>
            <a:off x="7057158" y="1809395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Quote Slide">
  <p:cSld name="3 Quote Slid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0" y="0"/>
            <a:ext cx="9144000" cy="257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468676" y="1648051"/>
            <a:ext cx="2617500" cy="3016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01600" rotWithShape="0" algn="ctr" dir="3600000" dist="76200">
              <a:srgbClr val="000000">
                <a:alpha val="1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593219" y="1578743"/>
            <a:ext cx="7395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en-US" sz="94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2">
            <a:alphaModFix/>
          </a:blip>
          <a:srcRect b="24396" l="29697" r="25868" t="31386"/>
          <a:stretch/>
        </p:blipFill>
        <p:spPr>
          <a:xfrm>
            <a:off x="6270380" y="1"/>
            <a:ext cx="2873619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/>
          <p:nvPr/>
        </p:nvSpPr>
        <p:spPr>
          <a:xfrm flipH="1" rot="-5400000">
            <a:off x="-236700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6150995" y="1648050"/>
            <a:ext cx="2617500" cy="3016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01600" rotWithShape="0" algn="ctr" dir="3600000" dist="76200">
              <a:srgbClr val="000000">
                <a:alpha val="1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3310049" y="1648049"/>
            <a:ext cx="2617500" cy="3016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01600" rotWithShape="0" algn="ctr" dir="3600000" dist="76200">
              <a:srgbClr val="000000">
                <a:alpha val="1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0" name="Google Shape;230;p27"/>
          <p:cNvSpPr txBox="1"/>
          <p:nvPr/>
        </p:nvSpPr>
        <p:spPr>
          <a:xfrm>
            <a:off x="3431800" y="1578743"/>
            <a:ext cx="7395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en-US" sz="94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6271277" y="1578743"/>
            <a:ext cx="7395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en-US" sz="94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7"/>
          <p:cNvSpPr txBox="1"/>
          <p:nvPr>
            <p:ph idx="2" type="body"/>
          </p:nvPr>
        </p:nvSpPr>
        <p:spPr>
          <a:xfrm>
            <a:off x="665735" y="2489199"/>
            <a:ext cx="22233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3" name="Google Shape;233;p27"/>
          <p:cNvSpPr txBox="1"/>
          <p:nvPr>
            <p:ph idx="3" type="body"/>
          </p:nvPr>
        </p:nvSpPr>
        <p:spPr>
          <a:xfrm>
            <a:off x="3507107" y="2490245"/>
            <a:ext cx="22233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idx="4" type="body"/>
          </p:nvPr>
        </p:nvSpPr>
        <p:spPr>
          <a:xfrm>
            <a:off x="6348054" y="2492652"/>
            <a:ext cx="22233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white blocks with icons">
  <p:cSld name="3 white blocks with icon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/>
          <p:nvPr/>
        </p:nvSpPr>
        <p:spPr>
          <a:xfrm>
            <a:off x="0" y="-1"/>
            <a:ext cx="9144000" cy="31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6177938" y="2451238"/>
            <a:ext cx="2617500" cy="2326500"/>
          </a:xfrm>
          <a:prstGeom prst="roundRect">
            <a:avLst>
              <a:gd fmla="val 7792" name="adj"/>
            </a:avLst>
          </a:prstGeom>
          <a:solidFill>
            <a:schemeClr val="lt2"/>
          </a:solidFill>
          <a:ln>
            <a:noFill/>
          </a:ln>
          <a:effectLst>
            <a:outerShdw blurRad="127000" rotWithShape="0" algn="tl" dir="2700000" dist="101600">
              <a:srgbClr val="000000">
                <a:alpha val="1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3310049" y="2492477"/>
            <a:ext cx="2617500" cy="2326500"/>
          </a:xfrm>
          <a:prstGeom prst="roundRect">
            <a:avLst>
              <a:gd fmla="val 7792" name="adj"/>
            </a:avLst>
          </a:prstGeom>
          <a:solidFill>
            <a:schemeClr val="lt2"/>
          </a:solidFill>
          <a:ln>
            <a:noFill/>
          </a:ln>
          <a:effectLst>
            <a:outerShdw blurRad="127000" rotWithShape="0" algn="tl" dir="2700000" dist="101600">
              <a:srgbClr val="000000">
                <a:alpha val="1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448712" y="2492477"/>
            <a:ext cx="2617500" cy="2326500"/>
          </a:xfrm>
          <a:prstGeom prst="roundRect">
            <a:avLst>
              <a:gd fmla="val 7792" name="adj"/>
            </a:avLst>
          </a:prstGeom>
          <a:solidFill>
            <a:schemeClr val="lt2"/>
          </a:solidFill>
          <a:ln>
            <a:noFill/>
          </a:ln>
          <a:effectLst>
            <a:outerShdw blurRad="127000" rotWithShape="0" algn="tl" dir="2700000" dist="101600">
              <a:srgbClr val="000000">
                <a:alpha val="1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2790743" y="289184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0"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4" name="Google Shape;244;p28"/>
          <p:cNvSpPr/>
          <p:nvPr/>
        </p:nvSpPr>
        <p:spPr>
          <a:xfrm>
            <a:off x="1363040" y="2020375"/>
            <a:ext cx="793500" cy="793500"/>
          </a:xfrm>
          <a:prstGeom prst="ellipse">
            <a:avLst/>
          </a:prstGeom>
          <a:solidFill>
            <a:schemeClr val="accent3"/>
          </a:solidFill>
          <a:ln cap="flat" cmpd="sng" w="635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4175290" y="2020375"/>
            <a:ext cx="793500" cy="793500"/>
          </a:xfrm>
          <a:prstGeom prst="ellipse">
            <a:avLst/>
          </a:prstGeom>
          <a:solidFill>
            <a:schemeClr val="accent3"/>
          </a:solidFill>
          <a:ln cap="flat" cmpd="sng" w="635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7081061" y="2020375"/>
            <a:ext cx="793500" cy="793500"/>
          </a:xfrm>
          <a:prstGeom prst="ellipse">
            <a:avLst/>
          </a:prstGeom>
          <a:solidFill>
            <a:schemeClr val="accent3"/>
          </a:solidFill>
          <a:ln cap="flat" cmpd="sng" w="635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 txBox="1"/>
          <p:nvPr>
            <p:ph idx="2" type="body"/>
          </p:nvPr>
        </p:nvSpPr>
        <p:spPr>
          <a:xfrm>
            <a:off x="665735" y="2974610"/>
            <a:ext cx="2223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28"/>
          <p:cNvSpPr txBox="1"/>
          <p:nvPr>
            <p:ph idx="3" type="body"/>
          </p:nvPr>
        </p:nvSpPr>
        <p:spPr>
          <a:xfrm>
            <a:off x="3507107" y="2975656"/>
            <a:ext cx="2223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28"/>
          <p:cNvSpPr txBox="1"/>
          <p:nvPr>
            <p:ph idx="4" type="body"/>
          </p:nvPr>
        </p:nvSpPr>
        <p:spPr>
          <a:xfrm>
            <a:off x="6348054" y="2978063"/>
            <a:ext cx="2223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Quote Slide">
  <p:cSld name="2 Quote Slide"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29"/>
          <p:cNvSpPr/>
          <p:nvPr/>
        </p:nvSpPr>
        <p:spPr>
          <a:xfrm>
            <a:off x="8495643" y="321219"/>
            <a:ext cx="309000" cy="7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8029784" y="205078"/>
            <a:ext cx="465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0" y="1268362"/>
            <a:ext cx="4808100" cy="14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0" y="3176323"/>
            <a:ext cx="4808100" cy="14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4387644" y="0"/>
            <a:ext cx="4756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9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9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1" name="Google Shape;261;p29"/>
          <p:cNvSpPr txBox="1"/>
          <p:nvPr/>
        </p:nvSpPr>
        <p:spPr>
          <a:xfrm>
            <a:off x="366299" y="1163497"/>
            <a:ext cx="8259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00"/>
              <a:buFont typeface="Arial"/>
              <a:buNone/>
            </a:pPr>
            <a:r>
              <a:rPr b="0" i="0" lang="en-US" sz="11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3288888" y="3574185"/>
            <a:ext cx="8259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00"/>
              <a:buFont typeface="Arial"/>
              <a:buNone/>
            </a:pPr>
            <a:r>
              <a:rPr b="0" i="0" lang="en-US" sz="11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2">
            <a:alphaModFix/>
          </a:blip>
          <a:srcRect b="20999" l="25481" r="20694" t="14259"/>
          <a:stretch/>
        </p:blipFill>
        <p:spPr>
          <a:xfrm flipH="1">
            <a:off x="4387644" y="0"/>
            <a:ext cx="47563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ext with Green and pattern">
  <p:cSld name="White Text with Green and pattern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8495643" y="321219"/>
            <a:ext cx="309000" cy="7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8029784" y="205078"/>
            <a:ext cx="465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4387644" y="0"/>
            <a:ext cx="4756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0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0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73" name="Google Shape;273;p30"/>
          <p:cNvPicPr preferRelativeResize="0"/>
          <p:nvPr/>
        </p:nvPicPr>
        <p:blipFill rotWithShape="1">
          <a:blip r:embed="rId2">
            <a:alphaModFix/>
          </a:blip>
          <a:srcRect b="20999" l="25481" r="20694" t="14259"/>
          <a:stretch/>
        </p:blipFill>
        <p:spPr>
          <a:xfrm flipH="1">
            <a:off x="4387644" y="0"/>
            <a:ext cx="47563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>
            <p:ph idx="2" type="body"/>
          </p:nvPr>
        </p:nvSpPr>
        <p:spPr>
          <a:xfrm>
            <a:off x="388423" y="1216463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ext &amp; Body Slide">
  <p:cSld name="White Text &amp; Body Slide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388423" y="1216463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Main colors blocks">
  <p:cSld name="3 Main colors blocks"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/>
          <p:nvPr/>
        </p:nvSpPr>
        <p:spPr>
          <a:xfrm>
            <a:off x="0" y="3491982"/>
            <a:ext cx="9144000" cy="165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388424" y="1379515"/>
            <a:ext cx="2579100" cy="32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31"/>
          <p:cNvSpPr txBox="1"/>
          <p:nvPr/>
        </p:nvSpPr>
        <p:spPr>
          <a:xfrm>
            <a:off x="8029784" y="205078"/>
            <a:ext cx="465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4" name="Google Shape;284;p31"/>
          <p:cNvSpPr/>
          <p:nvPr/>
        </p:nvSpPr>
        <p:spPr>
          <a:xfrm>
            <a:off x="3147152" y="1379515"/>
            <a:ext cx="2581200" cy="3268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5909610" y="1379515"/>
            <a:ext cx="2579100" cy="32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 txBox="1"/>
          <p:nvPr>
            <p:ph idx="2" type="body"/>
          </p:nvPr>
        </p:nvSpPr>
        <p:spPr>
          <a:xfrm>
            <a:off x="602054" y="1561345"/>
            <a:ext cx="2110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7" name="Google Shape;287;p31"/>
          <p:cNvSpPr txBox="1"/>
          <p:nvPr>
            <p:ph idx="3" type="body"/>
          </p:nvPr>
        </p:nvSpPr>
        <p:spPr>
          <a:xfrm>
            <a:off x="3383324" y="1561345"/>
            <a:ext cx="2110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8" name="Google Shape;288;p31"/>
          <p:cNvSpPr txBox="1"/>
          <p:nvPr>
            <p:ph idx="4" type="body"/>
          </p:nvPr>
        </p:nvSpPr>
        <p:spPr>
          <a:xfrm>
            <a:off x="6143916" y="1514336"/>
            <a:ext cx="2110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main colors blocks with pattern">
  <p:cSld name="3 main colors blocks with pattern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0" y="3491982"/>
            <a:ext cx="9144000" cy="165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388424" y="1379515"/>
            <a:ext cx="2579100" cy="32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2"/>
          <p:cNvPicPr preferRelativeResize="0"/>
          <p:nvPr/>
        </p:nvPicPr>
        <p:blipFill rotWithShape="1">
          <a:blip r:embed="rId2">
            <a:alphaModFix/>
          </a:blip>
          <a:srcRect b="13913" l="15718" r="33086" t="14095"/>
          <a:stretch/>
        </p:blipFill>
        <p:spPr>
          <a:xfrm>
            <a:off x="386560" y="1387733"/>
            <a:ext cx="2579206" cy="326040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32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8" name="Google Shape;298;p32"/>
          <p:cNvSpPr/>
          <p:nvPr/>
        </p:nvSpPr>
        <p:spPr>
          <a:xfrm>
            <a:off x="3147152" y="1379515"/>
            <a:ext cx="2581200" cy="3268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5909610" y="1379515"/>
            <a:ext cx="2579100" cy="32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 rotWithShape="1">
          <a:blip r:embed="rId3">
            <a:alphaModFix/>
          </a:blip>
          <a:srcRect b="19374" l="22232" r="27540" t="9764"/>
          <a:stretch/>
        </p:blipFill>
        <p:spPr>
          <a:xfrm>
            <a:off x="3147152" y="1379514"/>
            <a:ext cx="2577338" cy="326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 rotWithShape="1">
          <a:blip r:embed="rId4">
            <a:alphaModFix/>
          </a:blip>
          <a:srcRect b="15944" l="29815" r="15855" t="7599"/>
          <a:stretch/>
        </p:blipFill>
        <p:spPr>
          <a:xfrm>
            <a:off x="5904307" y="1387733"/>
            <a:ext cx="2577338" cy="326040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>
            <p:ph idx="2" type="body"/>
          </p:nvPr>
        </p:nvSpPr>
        <p:spPr>
          <a:xfrm>
            <a:off x="602054" y="1561345"/>
            <a:ext cx="2110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3" name="Google Shape;303;p32"/>
          <p:cNvSpPr txBox="1"/>
          <p:nvPr>
            <p:ph idx="3" type="body"/>
          </p:nvPr>
        </p:nvSpPr>
        <p:spPr>
          <a:xfrm>
            <a:off x="3383324" y="1561345"/>
            <a:ext cx="2110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32"/>
          <p:cNvSpPr txBox="1"/>
          <p:nvPr>
            <p:ph idx="4" type="body"/>
          </p:nvPr>
        </p:nvSpPr>
        <p:spPr>
          <a:xfrm>
            <a:off x="6143916" y="1514336"/>
            <a:ext cx="2110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lide with body text">
  <p:cSld name="Code Slide with body text"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/>
          <p:nvPr/>
        </p:nvSpPr>
        <p:spPr>
          <a:xfrm>
            <a:off x="0" y="3982316"/>
            <a:ext cx="9144000" cy="11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33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3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312" name="Google Shape;312;p33"/>
          <p:cNvGrpSpPr/>
          <p:nvPr/>
        </p:nvGrpSpPr>
        <p:grpSpPr>
          <a:xfrm>
            <a:off x="388429" y="1558982"/>
            <a:ext cx="3863581" cy="3175220"/>
            <a:chOff x="665026" y="1791122"/>
            <a:chExt cx="5912136" cy="4858791"/>
          </a:xfrm>
        </p:grpSpPr>
        <p:sp>
          <p:nvSpPr>
            <p:cNvPr id="313" name="Google Shape;313;p33"/>
            <p:cNvSpPr/>
            <p:nvPr/>
          </p:nvSpPr>
          <p:spPr>
            <a:xfrm>
              <a:off x="665026" y="2001482"/>
              <a:ext cx="5912136" cy="4648431"/>
            </a:xfrm>
            <a:prstGeom prst="roundRect">
              <a:avLst>
                <a:gd fmla="val 6776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88900" rotWithShape="0" algn="tl" dir="2700000" dist="95250">
                <a:srgbClr val="000000">
                  <a:alpha val="1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665026" y="1791122"/>
              <a:ext cx="5912135" cy="527809"/>
            </a:xfrm>
            <a:custGeom>
              <a:rect b="b" l="l" r="r" t="t"/>
              <a:pathLst>
                <a:path extrusionOk="0" h="553079" w="4544291">
                  <a:moveTo>
                    <a:pt x="214003" y="0"/>
                  </a:moveTo>
                  <a:lnTo>
                    <a:pt x="360235" y="0"/>
                  </a:lnTo>
                  <a:lnTo>
                    <a:pt x="4184057" y="0"/>
                  </a:lnTo>
                  <a:lnTo>
                    <a:pt x="4330288" y="0"/>
                  </a:lnTo>
                  <a:cubicBezTo>
                    <a:pt x="4448479" y="0"/>
                    <a:pt x="4544291" y="95812"/>
                    <a:pt x="4544291" y="214003"/>
                  </a:cubicBezTo>
                  <a:lnTo>
                    <a:pt x="4544291" y="240346"/>
                  </a:lnTo>
                  <a:lnTo>
                    <a:pt x="4544291" y="312733"/>
                  </a:lnTo>
                  <a:lnTo>
                    <a:pt x="4544291" y="339076"/>
                  </a:lnTo>
                  <a:lnTo>
                    <a:pt x="4544291" y="339079"/>
                  </a:lnTo>
                  <a:lnTo>
                    <a:pt x="4544291" y="553079"/>
                  </a:lnTo>
                  <a:lnTo>
                    <a:pt x="4330288" y="553079"/>
                  </a:lnTo>
                  <a:lnTo>
                    <a:pt x="214003" y="553079"/>
                  </a:lnTo>
                  <a:lnTo>
                    <a:pt x="0" y="553079"/>
                  </a:lnTo>
                  <a:lnTo>
                    <a:pt x="0" y="339076"/>
                  </a:lnTo>
                  <a:lnTo>
                    <a:pt x="0" y="228111"/>
                  </a:lnTo>
                  <a:lnTo>
                    <a:pt x="0" y="214003"/>
                  </a:lnTo>
                  <a:cubicBezTo>
                    <a:pt x="0" y="95812"/>
                    <a:pt x="95812" y="0"/>
                    <a:pt x="214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63500" rotWithShape="0" algn="tl" dir="2700000" dist="38100">
                <a:srgbClr val="000000">
                  <a:alpha val="9411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976324" y="1971187"/>
              <a:ext cx="172234" cy="1643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88900" rotWithShape="0" algn="tl" dir="2700000" dist="95250">
                <a:srgbClr val="000000">
                  <a:alpha val="1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1598919" y="1971187"/>
              <a:ext cx="172234" cy="1643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95250">
                <a:srgbClr val="000000">
                  <a:alpha val="1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1287621" y="1971187"/>
              <a:ext cx="172234" cy="1643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88900" rotWithShape="0" algn="tl" dir="2700000" dist="95250">
                <a:srgbClr val="000000">
                  <a:alpha val="1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33"/>
          <p:cNvSpPr txBox="1"/>
          <p:nvPr>
            <p:ph idx="2" type="body"/>
          </p:nvPr>
        </p:nvSpPr>
        <p:spPr>
          <a:xfrm>
            <a:off x="388423" y="1031600"/>
            <a:ext cx="207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b="0"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9" name="Google Shape;319;p33"/>
          <p:cNvSpPr txBox="1"/>
          <p:nvPr>
            <p:ph idx="3" type="body"/>
          </p:nvPr>
        </p:nvSpPr>
        <p:spPr>
          <a:xfrm>
            <a:off x="4571999" y="1602229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0" name="Google Shape;320;p33"/>
          <p:cNvSpPr txBox="1"/>
          <p:nvPr>
            <p:ph idx="4" type="body"/>
          </p:nvPr>
        </p:nvSpPr>
        <p:spPr>
          <a:xfrm>
            <a:off x="538928" y="2043533"/>
            <a:ext cx="35625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 slide">
  <p:cSld name="Blank blue slide"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388423" y="365857"/>
            <a:ext cx="377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4" name="Google Shape;324;p34"/>
          <p:cNvSpPr txBox="1"/>
          <p:nvPr>
            <p:ph idx="2" type="body"/>
          </p:nvPr>
        </p:nvSpPr>
        <p:spPr>
          <a:xfrm>
            <a:off x="388423" y="1216463"/>
            <a:ext cx="2339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with green pattern">
  <p:cSld name="Blue with green pattern"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 rotWithShape="1">
          <a:blip r:embed="rId2">
            <a:alphaModFix/>
          </a:blip>
          <a:srcRect b="14069" l="26138" r="37520" t="14070"/>
          <a:stretch/>
        </p:blipFill>
        <p:spPr>
          <a:xfrm rot="-5400000">
            <a:off x="2000249" y="-2000249"/>
            <a:ext cx="5143500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/>
          <p:nvPr/>
        </p:nvSpPr>
        <p:spPr>
          <a:xfrm flipH="1" rot="-5400000">
            <a:off x="-236698" y="2155050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5"/>
          <p:cNvSpPr txBox="1"/>
          <p:nvPr>
            <p:ph idx="1" type="body"/>
          </p:nvPr>
        </p:nvSpPr>
        <p:spPr>
          <a:xfrm>
            <a:off x="388423" y="2019003"/>
            <a:ext cx="377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lide with text and green pattern">
  <p:cSld name="Blue slide with text and green pattern"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6"/>
          <p:cNvPicPr preferRelativeResize="0"/>
          <p:nvPr/>
        </p:nvPicPr>
        <p:blipFill rotWithShape="1">
          <a:blip r:embed="rId2">
            <a:alphaModFix/>
          </a:blip>
          <a:srcRect b="14069" l="28105" r="35554" t="14070"/>
          <a:stretch/>
        </p:blipFill>
        <p:spPr>
          <a:xfrm rot="-5400000">
            <a:off x="2000249" y="-2000249"/>
            <a:ext cx="5143500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6"/>
          <p:cNvSpPr txBox="1"/>
          <p:nvPr>
            <p:ph idx="1" type="body"/>
          </p:nvPr>
        </p:nvSpPr>
        <p:spPr>
          <a:xfrm>
            <a:off x="388423" y="365857"/>
            <a:ext cx="377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3" name="Google Shape;333;p36"/>
          <p:cNvSpPr txBox="1"/>
          <p:nvPr>
            <p:ph idx="2" type="body"/>
          </p:nvPr>
        </p:nvSpPr>
        <p:spPr>
          <a:xfrm>
            <a:off x="388423" y="1216463"/>
            <a:ext cx="2339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ext with pattern and laptop mockup">
  <p:cSld name="Blue text with pattern and laptop mockup"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7"/>
          <p:cNvPicPr preferRelativeResize="0"/>
          <p:nvPr/>
        </p:nvPicPr>
        <p:blipFill rotWithShape="1">
          <a:blip r:embed="rId2">
            <a:alphaModFix/>
          </a:blip>
          <a:srcRect b="-70" l="-47" r="77460" t="42166"/>
          <a:stretch/>
        </p:blipFill>
        <p:spPr>
          <a:xfrm rot="5400000">
            <a:off x="2041883" y="1580740"/>
            <a:ext cx="2155931" cy="496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 rotWithShape="1">
          <a:blip r:embed="rId3">
            <a:alphaModFix/>
          </a:blip>
          <a:srcRect b="13038" l="18425" r="0" t="35924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7"/>
          <p:cNvGrpSpPr/>
          <p:nvPr/>
        </p:nvGrpSpPr>
        <p:grpSpPr>
          <a:xfrm>
            <a:off x="2804384" y="1546571"/>
            <a:ext cx="6213992" cy="3123085"/>
            <a:chOff x="3804295" y="2306319"/>
            <a:chExt cx="8214133" cy="4063871"/>
          </a:xfrm>
        </p:grpSpPr>
        <p:sp>
          <p:nvSpPr>
            <p:cNvPr id="338" name="Google Shape;338;p37"/>
            <p:cNvSpPr/>
            <p:nvPr/>
          </p:nvSpPr>
          <p:spPr>
            <a:xfrm flipH="1" rot="10800000">
              <a:off x="3856332" y="6237416"/>
              <a:ext cx="8108197" cy="132774"/>
            </a:xfrm>
            <a:custGeom>
              <a:rect b="b" l="l" r="r" t="t"/>
              <a:pathLst>
                <a:path extrusionOk="0" h="426502" w="9365821">
                  <a:moveTo>
                    <a:pt x="263941" y="0"/>
                  </a:moveTo>
                  <a:lnTo>
                    <a:pt x="388375" y="0"/>
                  </a:lnTo>
                  <a:lnTo>
                    <a:pt x="8977446" y="0"/>
                  </a:lnTo>
                  <a:lnTo>
                    <a:pt x="9101880" y="0"/>
                  </a:lnTo>
                  <a:lnTo>
                    <a:pt x="9365821" y="426502"/>
                  </a:lnTo>
                  <a:lnTo>
                    <a:pt x="8713505" y="426502"/>
                  </a:lnTo>
                  <a:lnTo>
                    <a:pt x="652316" y="426502"/>
                  </a:lnTo>
                  <a:lnTo>
                    <a:pt x="0" y="426502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3804295" y="6075382"/>
              <a:ext cx="8214133" cy="1659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flipH="1" rot="10800000">
              <a:off x="7607675" y="6075380"/>
              <a:ext cx="774141" cy="165900"/>
            </a:xfrm>
            <a:custGeom>
              <a:rect b="b" l="l" r="r" t="t"/>
              <a:pathLst>
                <a:path extrusionOk="0" h="426502" w="9365821">
                  <a:moveTo>
                    <a:pt x="263941" y="0"/>
                  </a:moveTo>
                  <a:lnTo>
                    <a:pt x="388375" y="0"/>
                  </a:lnTo>
                  <a:lnTo>
                    <a:pt x="8977446" y="0"/>
                  </a:lnTo>
                  <a:lnTo>
                    <a:pt x="9101880" y="0"/>
                  </a:lnTo>
                  <a:lnTo>
                    <a:pt x="9365821" y="426502"/>
                  </a:lnTo>
                  <a:lnTo>
                    <a:pt x="8713505" y="426502"/>
                  </a:lnTo>
                  <a:lnTo>
                    <a:pt x="652316" y="426502"/>
                  </a:lnTo>
                  <a:lnTo>
                    <a:pt x="0" y="426502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4454970" y="2306319"/>
              <a:ext cx="6889924" cy="3761171"/>
            </a:xfrm>
            <a:custGeom>
              <a:rect b="b" l="l" r="r" t="t"/>
              <a:pathLst>
                <a:path extrusionOk="0" h="4101248" w="7524519">
                  <a:moveTo>
                    <a:pt x="246316" y="0"/>
                  </a:moveTo>
                  <a:lnTo>
                    <a:pt x="7278204" y="0"/>
                  </a:lnTo>
                  <a:cubicBezTo>
                    <a:pt x="7414240" y="0"/>
                    <a:pt x="7524519" y="110279"/>
                    <a:pt x="7524519" y="246315"/>
                  </a:cubicBezTo>
                  <a:lnTo>
                    <a:pt x="7524519" y="3466598"/>
                  </a:lnTo>
                  <a:lnTo>
                    <a:pt x="7524518" y="3466603"/>
                  </a:lnTo>
                  <a:lnTo>
                    <a:pt x="7524518" y="4101248"/>
                  </a:lnTo>
                  <a:lnTo>
                    <a:pt x="0" y="4101248"/>
                  </a:lnTo>
                  <a:lnTo>
                    <a:pt x="0" y="811667"/>
                  </a:lnTo>
                  <a:lnTo>
                    <a:pt x="1" y="811667"/>
                  </a:lnTo>
                  <a:lnTo>
                    <a:pt x="1" y="246315"/>
                  </a:lnTo>
                  <a:cubicBezTo>
                    <a:pt x="1" y="110279"/>
                    <a:pt x="110280" y="0"/>
                    <a:pt x="24631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7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7"/>
          <p:cNvSpPr txBox="1"/>
          <p:nvPr>
            <p:ph idx="1" type="body"/>
          </p:nvPr>
        </p:nvSpPr>
        <p:spPr>
          <a:xfrm>
            <a:off x="388423" y="365857"/>
            <a:ext cx="376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4" name="Google Shape;344;p37"/>
          <p:cNvSpPr txBox="1"/>
          <p:nvPr>
            <p:ph idx="2" type="body"/>
          </p:nvPr>
        </p:nvSpPr>
        <p:spPr>
          <a:xfrm>
            <a:off x="388423" y="1216463"/>
            <a:ext cx="2339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5" name="Google Shape;345;p37"/>
          <p:cNvSpPr/>
          <p:nvPr>
            <p:ph idx="3" type="pic"/>
          </p:nvPr>
        </p:nvSpPr>
        <p:spPr>
          <a:xfrm>
            <a:off x="3460288" y="1664113"/>
            <a:ext cx="4893000" cy="275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with white pattern on the side">
  <p:cSld name="Blue with white pattern on the side">
    <p:bg>
      <p:bgPr>
        <a:solidFill>
          <a:schemeClr val="dk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8"/>
          <p:cNvPicPr preferRelativeResize="0"/>
          <p:nvPr/>
        </p:nvPicPr>
        <p:blipFill rotWithShape="1">
          <a:blip r:embed="rId2">
            <a:alphaModFix/>
          </a:blip>
          <a:srcRect b="18624" l="50000" r="-50000" t="18624"/>
          <a:stretch/>
        </p:blipFill>
        <p:spPr>
          <a:xfrm rot="10800000">
            <a:off x="0" y="2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 txBox="1"/>
          <p:nvPr>
            <p:ph idx="1" type="body"/>
          </p:nvPr>
        </p:nvSpPr>
        <p:spPr>
          <a:xfrm>
            <a:off x="388423" y="365857"/>
            <a:ext cx="377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0" name="Google Shape;350;p38"/>
          <p:cNvSpPr txBox="1"/>
          <p:nvPr>
            <p:ph idx="2" type="body"/>
          </p:nvPr>
        </p:nvSpPr>
        <p:spPr>
          <a:xfrm>
            <a:off x="388423" y="1216463"/>
            <a:ext cx="2339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with green pattern on the side">
  <p:cSld name="Blue with green pattern on the side">
    <p:bg>
      <p:bgPr>
        <a:solidFill>
          <a:schemeClr val="dk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9"/>
          <p:cNvPicPr preferRelativeResize="0"/>
          <p:nvPr/>
        </p:nvPicPr>
        <p:blipFill rotWithShape="1">
          <a:blip r:embed="rId2">
            <a:alphaModFix/>
          </a:blip>
          <a:srcRect b="14297" l="17340" r="-16578" t="23614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 rotWithShape="1">
          <a:blip r:embed="rId3">
            <a:alphaModFix/>
          </a:blip>
          <a:srcRect b="20034" l="52102" r="0" t="20035"/>
          <a:stretch/>
        </p:blipFill>
        <p:spPr>
          <a:xfrm>
            <a:off x="-1" y="1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9"/>
          <p:cNvSpPr txBox="1"/>
          <p:nvPr>
            <p:ph idx="1" type="body"/>
          </p:nvPr>
        </p:nvSpPr>
        <p:spPr>
          <a:xfrm>
            <a:off x="388423" y="365857"/>
            <a:ext cx="377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6" name="Google Shape;356;p39"/>
          <p:cNvSpPr txBox="1"/>
          <p:nvPr>
            <p:ph idx="2" type="body"/>
          </p:nvPr>
        </p:nvSpPr>
        <p:spPr>
          <a:xfrm>
            <a:off x="388423" y="1216463"/>
            <a:ext cx="2339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A">
  <p:cSld name="Closing Slide A"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1143" y="1635703"/>
            <a:ext cx="6341713" cy="1872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ue block with text and white block">
  <p:cSld name="1_Blue block with text and white block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381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336586" y="1794926"/>
            <a:ext cx="2952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 flipH="1" rot="-5400000">
            <a:off x="-236698" y="2155050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tx">
  <p:cSld name="TITLE_AND_BODY">
    <p:bg>
      <p:bgPr>
        <a:solidFill>
          <a:srgbClr val="F0F3F8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8495643" y="321218"/>
            <a:ext cx="309000" cy="78300"/>
          </a:xfrm>
          <a:prstGeom prst="rect">
            <a:avLst/>
          </a:prstGeom>
          <a:solidFill>
            <a:srgbClr val="49B4A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8064078" y="220828"/>
            <a:ext cx="397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1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rgbClr val="49B4A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1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31E32"/>
              </a:buClr>
              <a:buSzPts val="3000"/>
              <a:buNone/>
              <a:defRPr b="0" i="0" sz="3000">
                <a:solidFill>
                  <a:srgbClr val="131E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09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31E32"/>
              </a:buClr>
              <a:buSzPts val="6000"/>
              <a:buChar char="•"/>
              <a:defRPr b="0" i="0" sz="3000">
                <a:solidFill>
                  <a:srgbClr val="131E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31E32"/>
              </a:buClr>
              <a:buSzPts val="6000"/>
              <a:buChar char="•"/>
              <a:defRPr b="0" i="0" sz="3000">
                <a:solidFill>
                  <a:srgbClr val="131E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09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31E32"/>
              </a:buClr>
              <a:buSzPts val="6000"/>
              <a:buChar char="•"/>
              <a:defRPr b="0" i="0" sz="3000">
                <a:solidFill>
                  <a:srgbClr val="131E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09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31E32"/>
              </a:buClr>
              <a:buSzPts val="6000"/>
              <a:buChar char="•"/>
              <a:defRPr b="0" i="0" sz="3000">
                <a:solidFill>
                  <a:srgbClr val="131E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4" name="Google Shape;364;p41"/>
          <p:cNvSpPr txBox="1"/>
          <p:nvPr>
            <p:ph idx="12" type="sldNum"/>
          </p:nvPr>
        </p:nvSpPr>
        <p:spPr>
          <a:xfrm>
            <a:off x="8314901" y="4805104"/>
            <a:ext cx="2004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ext &amp; Body Slide 1">
  <p:cSld name="White Text &amp; Body Slide_1"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type="title"/>
          </p:nvPr>
        </p:nvSpPr>
        <p:spPr>
          <a:xfrm>
            <a:off x="388425" y="365850"/>
            <a:ext cx="5427300" cy="48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42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2"/>
          <p:cNvSpPr txBox="1"/>
          <p:nvPr>
            <p:ph idx="1" type="body"/>
          </p:nvPr>
        </p:nvSpPr>
        <p:spPr>
          <a:xfrm>
            <a:off x="388425" y="1216456"/>
            <a:ext cx="35625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2pPr>
            <a:lvl3pPr indent="-3365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indent="-3365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indent="-3365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indent="-3365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White Text &amp; Body Slide with pattern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3"/>
          <p:cNvPicPr preferRelativeResize="0"/>
          <p:nvPr/>
        </p:nvPicPr>
        <p:blipFill rotWithShape="1">
          <a:blip r:embed="rId2">
            <a:alphaModFix amt="20000"/>
          </a:blip>
          <a:srcRect b="0" l="22724" r="1500" t="2959"/>
          <a:stretch/>
        </p:blipFill>
        <p:spPr>
          <a:xfrm>
            <a:off x="4052561" y="796637"/>
            <a:ext cx="5091442" cy="434686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>
            <p:ph type="title"/>
          </p:nvPr>
        </p:nvSpPr>
        <p:spPr>
          <a:xfrm>
            <a:off x="388425" y="365850"/>
            <a:ext cx="5427300" cy="48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3" name="Google Shape;373;p43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3"/>
          <p:cNvSpPr txBox="1"/>
          <p:nvPr>
            <p:ph idx="1" type="body"/>
          </p:nvPr>
        </p:nvSpPr>
        <p:spPr>
          <a:xfrm>
            <a:off x="388425" y="1216456"/>
            <a:ext cx="35625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2pPr>
            <a:lvl3pPr indent="-3365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indent="-3365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indent="-3365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indent="-3365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slide">
  <p:cSld name="1 column slide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359569" y="357188"/>
            <a:ext cx="8424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44"/>
          <p:cNvSpPr txBox="1"/>
          <p:nvPr>
            <p:ph idx="1" type="body"/>
          </p:nvPr>
        </p:nvSpPr>
        <p:spPr>
          <a:xfrm>
            <a:off x="359569" y="878334"/>
            <a:ext cx="8424900" cy="3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500">
                <a:solidFill>
                  <a:schemeClr val="dk2"/>
                </a:solidFill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  <a:defRPr sz="1400">
                <a:solidFill>
                  <a:schemeClr val="dk2"/>
                </a:solidFill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400">
                <a:solidFill>
                  <a:schemeClr val="dk2"/>
                </a:solidFill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  <a:defRPr sz="1400">
                <a:solidFill>
                  <a:schemeClr val="dk2"/>
                </a:solidFill>
              </a:defRPr>
            </a:lvl5pPr>
            <a:lvl6pPr indent="-2921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>
                <a:solidFill>
                  <a:schemeClr val="dk2"/>
                </a:solidFill>
              </a:defRPr>
            </a:lvl6pPr>
            <a:lvl7pPr indent="-2921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>
                <a:solidFill>
                  <a:schemeClr val="dk2"/>
                </a:solidFill>
              </a:defRPr>
            </a:lvl7pPr>
            <a:lvl8pPr indent="-2921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>
                <a:solidFill>
                  <a:schemeClr val="dk2"/>
                </a:solidFill>
              </a:defRPr>
            </a:lvl8pPr>
            <a:lvl9pPr indent="-2921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with green pattern on the side">
  <p:cSld name="1_Blue with green pattern on the side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14297" l="17340" r="-16578" t="23614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 b="20034" l="52102" r="0" t="20035"/>
          <a:stretch/>
        </p:blipFill>
        <p:spPr>
          <a:xfrm>
            <a:off x="-1" y="1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388423" y="365857"/>
            <a:ext cx="37755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i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388423" y="1216463"/>
            <a:ext cx="2339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i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lock with text and blue block B">
  <p:cSld name="White block with text and blue block B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6662057" y="1"/>
            <a:ext cx="248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7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388423" y="1216463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block with text and white block">
  <p:cSld name="Blue block with text and white bloc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0" y="0"/>
            <a:ext cx="4920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8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2" type="body"/>
          </p:nvPr>
        </p:nvSpPr>
        <p:spPr>
          <a:xfrm>
            <a:off x="388423" y="1216463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4 Green blocks with white blocks for icons">
  <p:cSld name="1_4 Green blocks with white blocks for icons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-9368" y="2827038"/>
            <a:ext cx="9153300" cy="231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2576980" y="1286335"/>
            <a:ext cx="1907700" cy="23166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4753876" y="1286335"/>
            <a:ext cx="1907700" cy="23166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6936602" y="1286335"/>
            <a:ext cx="1907700" cy="23166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388423" y="1286335"/>
            <a:ext cx="1907700" cy="2316600"/>
          </a:xfrm>
          <a:prstGeom prst="roundRect">
            <a:avLst>
              <a:gd fmla="val 55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506186" y="1716140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3" type="body"/>
          </p:nvPr>
        </p:nvSpPr>
        <p:spPr>
          <a:xfrm>
            <a:off x="2696368" y="1714145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4" type="body"/>
          </p:nvPr>
        </p:nvSpPr>
        <p:spPr>
          <a:xfrm>
            <a:off x="4873263" y="1719077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5" type="body"/>
          </p:nvPr>
        </p:nvSpPr>
        <p:spPr>
          <a:xfrm>
            <a:off x="7057158" y="1714145"/>
            <a:ext cx="1668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ue block with text and white block">
  <p:cSld name="2_Blue block with text and white block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/>
        </p:nvSpPr>
        <p:spPr>
          <a:xfrm>
            <a:off x="0" y="0"/>
            <a:ext cx="5667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0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388423" y="365857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0" sz="3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2" type="body"/>
          </p:nvPr>
        </p:nvSpPr>
        <p:spPr>
          <a:xfrm>
            <a:off x="388423" y="1216463"/>
            <a:ext cx="3562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interrupt.memfault.com/blog/instruction-tracing-mtb-m33" TargetMode="External"/><Relationship Id="rId4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interrupt.memfault.com/blog/automate-debugging-with-gdb-python-api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interrupt.memfault.com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34.png"/><Relationship Id="rId7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hyperlink" Target="https://interrupt.memfault.com/blog/asserts-in-embedded-system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hyperlink" Target="https://embeddedartistry.com/blog/2020/05/18/implementing-stack-smashing-protection-for-microcontrollers-and-embedded-artistrys-libc/" TargetMode="External"/><Relationship Id="rId5" Type="http://schemas.openxmlformats.org/officeDocument/2006/relationships/hyperlink" Target="https://www.freertos.org/Stacks-and-stack-overflow-checking.html" TargetMode="External"/><Relationship Id="rId6" Type="http://schemas.openxmlformats.org/officeDocument/2006/relationships/hyperlink" Target="https://docs.zephyrproject.org/latest/reference/usermode/memory_domain.html#hardware-stack-overflow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Relationship Id="rId4" Type="http://schemas.openxmlformats.org/officeDocument/2006/relationships/hyperlink" Target="https://interrupt.memfault.com/blog/device-firmware-update-cookbook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2.png"/><Relationship Id="rId22" Type="http://schemas.openxmlformats.org/officeDocument/2006/relationships/image" Target="../media/image76.png"/><Relationship Id="rId21" Type="http://schemas.openxmlformats.org/officeDocument/2006/relationships/image" Target="../media/image57.png"/><Relationship Id="rId24" Type="http://schemas.openxmlformats.org/officeDocument/2006/relationships/image" Target="../media/image62.png"/><Relationship Id="rId23" Type="http://schemas.openxmlformats.org/officeDocument/2006/relationships/image" Target="../media/image63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70.png"/><Relationship Id="rId9" Type="http://schemas.openxmlformats.org/officeDocument/2006/relationships/image" Target="../media/image60.png"/><Relationship Id="rId25" Type="http://schemas.openxmlformats.org/officeDocument/2006/relationships/image" Target="../media/image74.png"/><Relationship Id="rId5" Type="http://schemas.openxmlformats.org/officeDocument/2006/relationships/image" Target="../media/image78.png"/><Relationship Id="rId6" Type="http://schemas.openxmlformats.org/officeDocument/2006/relationships/image" Target="../media/image69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1" Type="http://schemas.openxmlformats.org/officeDocument/2006/relationships/image" Target="../media/image77.png"/><Relationship Id="rId10" Type="http://schemas.openxmlformats.org/officeDocument/2006/relationships/image" Target="../media/image71.png"/><Relationship Id="rId13" Type="http://schemas.openxmlformats.org/officeDocument/2006/relationships/hyperlink" Target="https://memfault.com/customers/" TargetMode="External"/><Relationship Id="rId12" Type="http://schemas.openxmlformats.org/officeDocument/2006/relationships/image" Target="../media/image65.png"/><Relationship Id="rId15" Type="http://schemas.openxmlformats.org/officeDocument/2006/relationships/image" Target="../media/image34.png"/><Relationship Id="rId14" Type="http://schemas.openxmlformats.org/officeDocument/2006/relationships/image" Target="../media/image19.png"/><Relationship Id="rId17" Type="http://schemas.openxmlformats.org/officeDocument/2006/relationships/image" Target="../media/image58.png"/><Relationship Id="rId16" Type="http://schemas.openxmlformats.org/officeDocument/2006/relationships/image" Target="../media/image59.png"/><Relationship Id="rId19" Type="http://schemas.openxmlformats.org/officeDocument/2006/relationships/image" Target="../media/image56.png"/><Relationship Id="rId18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memfault.com/" TargetMode="External"/><Relationship Id="rId4" Type="http://schemas.openxmlformats.org/officeDocument/2006/relationships/hyperlink" Target="http://twitter.com/memfault" TargetMode="External"/><Relationship Id="rId5" Type="http://schemas.openxmlformats.org/officeDocument/2006/relationships/hyperlink" Target="http://linkedin.com/company/memfault" TargetMode="External"/><Relationship Id="rId6" Type="http://schemas.openxmlformats.org/officeDocument/2006/relationships/hyperlink" Target="https://interrupt.memfault.com/" TargetMode="External"/><Relationship Id="rId7" Type="http://schemas.openxmlformats.org/officeDocument/2006/relationships/image" Target="../media/image17.png"/><Relationship Id="rId8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idx="1" type="body"/>
          </p:nvPr>
        </p:nvSpPr>
        <p:spPr>
          <a:xfrm>
            <a:off x="4886995" y="1873912"/>
            <a:ext cx="3612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</a:pPr>
            <a:r>
              <a:rPr b="1" lang="en-US" sz="2600">
                <a:latin typeface="Helvetica Neue"/>
                <a:ea typeface="Helvetica Neue"/>
                <a:cs typeface="Helvetica Neue"/>
                <a:sym typeface="Helvetica Neue"/>
              </a:rPr>
              <a:t>Debugging Embedded Devices Remotely At Scale</a:t>
            </a:r>
            <a:endParaRPr b="1" sz="3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45"/>
          <p:cNvSpPr txBox="1"/>
          <p:nvPr>
            <p:ph idx="2" type="body"/>
          </p:nvPr>
        </p:nvSpPr>
        <p:spPr>
          <a:xfrm>
            <a:off x="4886995" y="3134111"/>
            <a:ext cx="36129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Tyler Hoffman, Co-Founder, Memfault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4"/>
          <p:cNvSpPr txBox="1"/>
          <p:nvPr>
            <p:ph type="title"/>
          </p:nvPr>
        </p:nvSpPr>
        <p:spPr>
          <a:xfrm>
            <a:off x="388425" y="365850"/>
            <a:ext cx="5427300" cy="48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Capturing a coredump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573128" y="1674846"/>
            <a:ext cx="3498000" cy="1977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5240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void HardFault_Handler(void) {</a:t>
            </a:r>
            <a:endParaRPr b="0" i="0" sz="1200" u="none" cap="none" strike="sng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// </a:t>
            </a: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Capture coredump FIRST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capture_coredump();</a:t>
            </a:r>
            <a:endParaRPr b="1" i="0" sz="12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1"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   // Then reset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   NVIC_SystemReset();</a:t>
            </a:r>
            <a:endParaRPr b="1"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497" name="Google Shape;497;p54"/>
          <p:cNvGrpSpPr/>
          <p:nvPr/>
        </p:nvGrpSpPr>
        <p:grpSpPr>
          <a:xfrm>
            <a:off x="4540837" y="1295328"/>
            <a:ext cx="4256100" cy="2946825"/>
            <a:chOff x="6054449" y="1727104"/>
            <a:chExt cx="5674800" cy="3929100"/>
          </a:xfrm>
        </p:grpSpPr>
        <p:sp>
          <p:nvSpPr>
            <p:cNvPr id="498" name="Google Shape;498;p54"/>
            <p:cNvSpPr/>
            <p:nvPr/>
          </p:nvSpPr>
          <p:spPr>
            <a:xfrm>
              <a:off x="6054449" y="1727104"/>
              <a:ext cx="5674800" cy="3929100"/>
            </a:xfrm>
            <a:prstGeom prst="rect">
              <a:avLst/>
            </a:prstGeom>
            <a:solidFill>
              <a:srgbClr val="333E4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Coredump</a:t>
              </a:r>
              <a:endParaRPr b="1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9" name="Google Shape;499;p54"/>
            <p:cNvSpPr/>
            <p:nvPr/>
          </p:nvSpPr>
          <p:spPr>
            <a:xfrm>
              <a:off x="6288799" y="2462045"/>
              <a:ext cx="1903500" cy="462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b="1" lang="en-US" sz="1000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Timestamp</a:t>
              </a:r>
              <a:endParaRPr b="1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0" name="Google Shape;500;p54"/>
            <p:cNvSpPr/>
            <p:nvPr/>
          </p:nvSpPr>
          <p:spPr>
            <a:xfrm>
              <a:off x="6288799" y="2923942"/>
              <a:ext cx="1903500" cy="462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lang="en-US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Firmware Version</a:t>
              </a:r>
              <a:endParaRPr b="1"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1" name="Google Shape;501;p54"/>
            <p:cNvSpPr/>
            <p:nvPr/>
          </p:nvSpPr>
          <p:spPr>
            <a:xfrm>
              <a:off x="6288799" y="3385840"/>
              <a:ext cx="1903500" cy="462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b="1" lang="en-US" sz="1000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Build ID</a:t>
              </a:r>
              <a:endParaRPr b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2" name="Google Shape;502;p54"/>
            <p:cNvSpPr/>
            <p:nvPr/>
          </p:nvSpPr>
          <p:spPr>
            <a:xfrm>
              <a:off x="6288799" y="3847738"/>
              <a:ext cx="1903500" cy="462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lang="en-US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Coredump Reason</a:t>
              </a:r>
              <a:endPara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3" name="Google Shape;503;p54"/>
            <p:cNvSpPr/>
            <p:nvPr/>
          </p:nvSpPr>
          <p:spPr>
            <a:xfrm>
              <a:off x="8605550" y="2462050"/>
              <a:ext cx="2451600" cy="20556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i="0" lang="en-US" sz="14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Memory Regions</a:t>
              </a:r>
              <a:endPara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Address, Size</a:t>
              </a:r>
              <a:endParaRPr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4" name="Google Shape;504;p54"/>
            <p:cNvSpPr/>
            <p:nvPr/>
          </p:nvSpPr>
          <p:spPr>
            <a:xfrm>
              <a:off x="6288824" y="4309638"/>
              <a:ext cx="1903500" cy="462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lang="en-US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Architecture</a:t>
              </a:r>
              <a:endPara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5" name="Google Shape;505;p54"/>
            <p:cNvSpPr/>
            <p:nvPr/>
          </p:nvSpPr>
          <p:spPr>
            <a:xfrm>
              <a:off x="8757950" y="2614450"/>
              <a:ext cx="2451600" cy="20049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i="0" lang="en-US" sz="14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Memory Regions</a:t>
              </a:r>
              <a:endPara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Address, Size</a:t>
              </a:r>
              <a:endParaRPr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6" name="Google Shape;506;p54"/>
            <p:cNvSpPr/>
            <p:nvPr/>
          </p:nvSpPr>
          <p:spPr>
            <a:xfrm>
              <a:off x="8910350" y="2766850"/>
              <a:ext cx="2451600" cy="20049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Memory Regions</a:t>
              </a:r>
              <a:endParaRPr b="1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lang="en-US" sz="11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Address, Size</a:t>
              </a:r>
              <a:endParaRPr b="1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7" name="Google Shape;507;p54"/>
            <p:cNvSpPr/>
            <p:nvPr/>
          </p:nvSpPr>
          <p:spPr>
            <a:xfrm>
              <a:off x="6288824" y="4771538"/>
              <a:ext cx="1903500" cy="462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b="1" lang="en-US" sz="1000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Device Serial</a:t>
              </a:r>
              <a:endPara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idx="2" type="body"/>
          </p:nvPr>
        </p:nvSpPr>
        <p:spPr>
          <a:xfrm>
            <a:off x="388423" y="1216463"/>
            <a:ext cx="35625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When a coredump capture has triggered, persist to memory or external flash: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➔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registers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➔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Desired memory regions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➔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Coredump metadata (SW, HW, device serial, etc.)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➔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Coredump CRC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" name="Google Shape;513;p55"/>
          <p:cNvSpPr txBox="1"/>
          <p:nvPr>
            <p:ph idx="1" type="body"/>
          </p:nvPr>
        </p:nvSpPr>
        <p:spPr>
          <a:xfrm>
            <a:off x="199375" y="356450"/>
            <a:ext cx="4219200" cy="47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Capturing a coredump</a:t>
            </a:r>
            <a:endParaRPr b="1" sz="2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55"/>
          <p:cNvSpPr txBox="1"/>
          <p:nvPr>
            <p:ph idx="2" type="body"/>
          </p:nvPr>
        </p:nvSpPr>
        <p:spPr>
          <a:xfrm>
            <a:off x="4903873" y="1632263"/>
            <a:ext cx="35625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Simplest coredump</a:t>
            </a:r>
            <a:r>
              <a:rPr lang="en-US" sz="18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save is all of RAM (~100kB+)</a:t>
            </a:r>
            <a:endParaRPr sz="18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Minimal coredump</a:t>
            </a:r>
            <a:r>
              <a:rPr lang="en-US" sz="18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get full stacktrace &amp; few global variables (~1-2kB)</a:t>
            </a:r>
            <a:endParaRPr sz="18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/>
          <p:nvPr>
            <p:ph type="title"/>
          </p:nvPr>
        </p:nvSpPr>
        <p:spPr>
          <a:xfrm>
            <a:off x="403613" y="335475"/>
            <a:ext cx="5427300" cy="48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a coredump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56"/>
          <p:cNvSpPr txBox="1"/>
          <p:nvPr>
            <p:ph idx="1" type="body"/>
          </p:nvPr>
        </p:nvSpPr>
        <p:spPr>
          <a:xfrm>
            <a:off x="403613" y="1077459"/>
            <a:ext cx="5720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67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Simplest: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retrieve via console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common: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send via HTTP to server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common: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arbitrary transport to server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1" name="Google Shape;521;p56"/>
          <p:cNvCxnSpPr/>
          <p:nvPr/>
        </p:nvCxnSpPr>
        <p:spPr>
          <a:xfrm flipH="1">
            <a:off x="1399718" y="3011312"/>
            <a:ext cx="337800" cy="3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56"/>
          <p:cNvCxnSpPr/>
          <p:nvPr/>
        </p:nvCxnSpPr>
        <p:spPr>
          <a:xfrm>
            <a:off x="1737518" y="3011312"/>
            <a:ext cx="335100" cy="33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56"/>
          <p:cNvCxnSpPr/>
          <p:nvPr/>
        </p:nvCxnSpPr>
        <p:spPr>
          <a:xfrm>
            <a:off x="2731291" y="3743606"/>
            <a:ext cx="1256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56"/>
          <p:cNvSpPr txBox="1"/>
          <p:nvPr/>
        </p:nvSpPr>
        <p:spPr>
          <a:xfrm>
            <a:off x="2772566" y="3882738"/>
            <a:ext cx="1602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Helvetica Neue"/>
                <a:ea typeface="Helvetica Neue"/>
                <a:cs typeface="Helvetica Neue"/>
                <a:sym typeface="Helvetica Neue"/>
              </a:rPr>
              <a:t>Retrieved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-US" sz="1000">
                <a:latin typeface="Helvetica Neue"/>
                <a:ea typeface="Helvetica Neue"/>
                <a:cs typeface="Helvetica Neue"/>
                <a:sym typeface="Helvetica Neue"/>
              </a:rPr>
              <a:t>UART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-US" sz="1000">
                <a:latin typeface="Helvetica Neue"/>
                <a:ea typeface="Helvetica Neue"/>
                <a:cs typeface="Helvetica Neue"/>
                <a:sym typeface="Helvetica Neue"/>
              </a:rPr>
              <a:t>BLE via phone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-US" sz="1000">
                <a:latin typeface="Helvetica Neue"/>
                <a:ea typeface="Helvetica Neue"/>
                <a:cs typeface="Helvetica Neue"/>
                <a:sym typeface="Helvetica Neue"/>
              </a:rPr>
              <a:t>Gateway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-US" sz="1000">
                <a:latin typeface="Helvetica Neue"/>
                <a:ea typeface="Helvetica Neue"/>
                <a:cs typeface="Helvetica Neue"/>
                <a:sym typeface="Helvetica Neue"/>
              </a:rPr>
              <a:t>USB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-US" sz="1000">
                <a:latin typeface="Helvetica Neue"/>
                <a:ea typeface="Helvetica Neue"/>
                <a:cs typeface="Helvetica Neue"/>
                <a:sym typeface="Helvetica Neue"/>
              </a:rPr>
              <a:t>SD card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-US" sz="1000">
                <a:latin typeface="Helvetica Neue"/>
                <a:ea typeface="Helvetica Neue"/>
                <a:cs typeface="Helvetica Neue"/>
                <a:sym typeface="Helvetica Neue"/>
              </a:rPr>
              <a:t>???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p56"/>
          <p:cNvSpPr/>
          <p:nvPr/>
        </p:nvSpPr>
        <p:spPr>
          <a:xfrm>
            <a:off x="960450" y="3409400"/>
            <a:ext cx="1686600" cy="668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Coredump Saved</a:t>
            </a:r>
            <a:endParaRPr b="1" sz="12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56"/>
          <p:cNvSpPr/>
          <p:nvPr/>
        </p:nvSpPr>
        <p:spPr>
          <a:xfrm>
            <a:off x="4096888" y="3409400"/>
            <a:ext cx="1686600" cy="668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Developer Computer</a:t>
            </a:r>
            <a:endParaRPr b="1" sz="12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p56"/>
          <p:cNvSpPr/>
          <p:nvPr/>
        </p:nvSpPr>
        <p:spPr>
          <a:xfrm>
            <a:off x="6650425" y="2593300"/>
            <a:ext cx="1686600" cy="668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GDB Server</a:t>
            </a:r>
            <a:endParaRPr b="1" sz="12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(with coredump)</a:t>
            </a:r>
            <a:endParaRPr b="1" sz="12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56"/>
          <p:cNvSpPr/>
          <p:nvPr/>
        </p:nvSpPr>
        <p:spPr>
          <a:xfrm>
            <a:off x="6718200" y="4092200"/>
            <a:ext cx="1686600" cy="668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GDB</a:t>
            </a:r>
            <a:endParaRPr b="1" sz="12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(with symbol file)</a:t>
            </a:r>
            <a:endParaRPr b="1" sz="12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9" name="Google Shape;529;p56"/>
          <p:cNvCxnSpPr/>
          <p:nvPr/>
        </p:nvCxnSpPr>
        <p:spPr>
          <a:xfrm flipH="1" rot="10800000">
            <a:off x="5892666" y="3349406"/>
            <a:ext cx="741300" cy="394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56"/>
          <p:cNvCxnSpPr/>
          <p:nvPr/>
        </p:nvCxnSpPr>
        <p:spPr>
          <a:xfrm>
            <a:off x="5892666" y="3743606"/>
            <a:ext cx="760200" cy="348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1" name="Google Shape;5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725" y="231947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57"/>
          <p:cNvGrpSpPr/>
          <p:nvPr/>
        </p:nvGrpSpPr>
        <p:grpSpPr>
          <a:xfrm>
            <a:off x="1320563" y="629194"/>
            <a:ext cx="6502874" cy="4024990"/>
            <a:chOff x="1760750" y="990825"/>
            <a:chExt cx="8670499" cy="5366653"/>
          </a:xfrm>
        </p:grpSpPr>
        <p:pic>
          <p:nvPicPr>
            <p:cNvPr id="537" name="Google Shape;537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60750" y="2016153"/>
              <a:ext cx="8670499" cy="434132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14300">
                <a:srgbClr val="000000">
                  <a:alpha val="50000"/>
                </a:srgbClr>
              </a:outerShdw>
            </a:effectLst>
          </p:spPr>
        </p:pic>
        <p:pic>
          <p:nvPicPr>
            <p:cNvPr id="538" name="Google Shape;538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60750" y="990825"/>
              <a:ext cx="8670499" cy="102531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1430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"/>
          <p:cNvSpPr txBox="1"/>
          <p:nvPr>
            <p:ph idx="1" type="body"/>
          </p:nvPr>
        </p:nvSpPr>
        <p:spPr>
          <a:xfrm>
            <a:off x="388423" y="2019003"/>
            <a:ext cx="632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What does a coredump provide?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/>
          <p:nvPr>
            <p:ph idx="1" type="body"/>
          </p:nvPr>
        </p:nvSpPr>
        <p:spPr>
          <a:xfrm>
            <a:off x="388425" y="1265588"/>
            <a:ext cx="48000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Threads and stack traces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Heap allocations and statistics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Global variables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Local variables and function arguments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System and peripheral registers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Anything else you want to collect (and parse)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p59"/>
          <p:cNvSpPr txBox="1"/>
          <p:nvPr/>
        </p:nvSpPr>
        <p:spPr>
          <a:xfrm>
            <a:off x="0" y="0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0" name="Google Shape;550;p59"/>
          <p:cNvSpPr txBox="1"/>
          <p:nvPr/>
        </p:nvSpPr>
        <p:spPr>
          <a:xfrm>
            <a:off x="388425" y="4646531"/>
            <a:ext cx="511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9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**</a:t>
            </a:r>
            <a:r>
              <a:rPr lang="en-US" sz="1100" u="sng">
                <a:solidFill>
                  <a:srgbClr val="88898D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https://interrupt.memfault.com/blog/instruction-tracing-mtb-m33</a:t>
            </a:r>
            <a:endParaRPr sz="1100">
              <a:solidFill>
                <a:srgbClr val="8889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p59"/>
          <p:cNvSpPr txBox="1"/>
          <p:nvPr>
            <p:ph type="title"/>
          </p:nvPr>
        </p:nvSpPr>
        <p:spPr>
          <a:xfrm>
            <a:off x="388425" y="365850"/>
            <a:ext cx="6463200" cy="69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What’s </a:t>
            </a:r>
            <a:r>
              <a:rPr i="1"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a coredump?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2" name="Google Shape;5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951" y="1249113"/>
            <a:ext cx="2167650" cy="264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557" name="Google Shape;55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0907"/>
            <a:ext cx="9144001" cy="486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562" name="Google Shape;56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6906"/>
            <a:ext cx="4520834" cy="4949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563" name="Google Shape;563;p61"/>
          <p:cNvPicPr preferRelativeResize="0"/>
          <p:nvPr/>
        </p:nvPicPr>
        <p:blipFill rotWithShape="1">
          <a:blip r:embed="rId4">
            <a:alphaModFix/>
          </a:blip>
          <a:srcRect b="0" l="1" r="19156" t="0"/>
          <a:stretch/>
        </p:blipFill>
        <p:spPr>
          <a:xfrm>
            <a:off x="4782064" y="96907"/>
            <a:ext cx="4361935" cy="494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2"/>
          <p:cNvSpPr txBox="1"/>
          <p:nvPr>
            <p:ph idx="2" type="body"/>
          </p:nvPr>
        </p:nvSpPr>
        <p:spPr>
          <a:xfrm>
            <a:off x="388425" y="1474450"/>
            <a:ext cx="42957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GDB Python scripts ❤️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Decoding of internal data structures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Parsing logging circular buffer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Decoding frame buffer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Memory addressable?</a:t>
            </a:r>
            <a:b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It’s easy to capture and load into GDB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9" name="Google Shape;569;p62"/>
          <p:cNvSpPr txBox="1"/>
          <p:nvPr/>
        </p:nvSpPr>
        <p:spPr>
          <a:xfrm>
            <a:off x="0" y="0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70" name="Google Shape;570;p62"/>
          <p:cNvSpPr txBox="1"/>
          <p:nvPr/>
        </p:nvSpPr>
        <p:spPr>
          <a:xfrm>
            <a:off x="231263" y="4690613"/>
            <a:ext cx="529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https://interrupt.memfault.com/blog/automate-debugging-with-gdb-python-api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571" name="Google Shape;57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1550" y="1555787"/>
            <a:ext cx="3710227" cy="2677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572" name="Google Shape;572;p62"/>
          <p:cNvSpPr txBox="1"/>
          <p:nvPr>
            <p:ph idx="1" type="body"/>
          </p:nvPr>
        </p:nvSpPr>
        <p:spPr>
          <a:xfrm>
            <a:off x="388425" y="197775"/>
            <a:ext cx="4172400" cy="90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The possibilities are endless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p63"/>
          <p:cNvCxnSpPr/>
          <p:nvPr/>
        </p:nvCxnSpPr>
        <p:spPr>
          <a:xfrm>
            <a:off x="2027045" y="2041369"/>
            <a:ext cx="531000" cy="531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579" name="Google Shape;579;p63"/>
          <p:cNvCxnSpPr/>
          <p:nvPr/>
        </p:nvCxnSpPr>
        <p:spPr>
          <a:xfrm flipH="1" rot="10800000">
            <a:off x="2027045" y="3341994"/>
            <a:ext cx="531000" cy="531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580" name="Google Shape;580;p63"/>
          <p:cNvCxnSpPr/>
          <p:nvPr/>
        </p:nvCxnSpPr>
        <p:spPr>
          <a:xfrm>
            <a:off x="1954158" y="2985707"/>
            <a:ext cx="67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581" name="Google Shape;581;p63"/>
          <p:cNvCxnSpPr/>
          <p:nvPr/>
        </p:nvCxnSpPr>
        <p:spPr>
          <a:xfrm flipH="1" rot="10800000">
            <a:off x="3981015" y="2075566"/>
            <a:ext cx="749400" cy="619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82" name="Google Shape;582;p63"/>
          <p:cNvSpPr txBox="1"/>
          <p:nvPr/>
        </p:nvSpPr>
        <p:spPr>
          <a:xfrm>
            <a:off x="899919" y="1688013"/>
            <a:ext cx="105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Hardfault</a:t>
            </a:r>
            <a:endParaRPr b="1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3" name="Google Shape;583;p63"/>
          <p:cNvSpPr txBox="1"/>
          <p:nvPr/>
        </p:nvSpPr>
        <p:spPr>
          <a:xfrm>
            <a:off x="899919" y="2564006"/>
            <a:ext cx="120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Deadlock</a:t>
            </a:r>
            <a:endParaRPr b="1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4" name="Google Shape;584;p63"/>
          <p:cNvSpPr txBox="1"/>
          <p:nvPr/>
        </p:nvSpPr>
        <p:spPr>
          <a:xfrm>
            <a:off x="899918" y="3439975"/>
            <a:ext cx="80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</a:t>
            </a:r>
            <a:endParaRPr b="1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85" name="Google Shape;585;p63"/>
          <p:cNvCxnSpPr/>
          <p:nvPr/>
        </p:nvCxnSpPr>
        <p:spPr>
          <a:xfrm>
            <a:off x="3974153" y="2930163"/>
            <a:ext cx="771900" cy="660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86" name="Google Shape;586;p63"/>
          <p:cNvSpPr txBox="1"/>
          <p:nvPr/>
        </p:nvSpPr>
        <p:spPr>
          <a:xfrm>
            <a:off x="899919" y="4229288"/>
            <a:ext cx="138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…everything</a:t>
            </a:r>
            <a:endParaRPr b="1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63"/>
          <p:cNvSpPr txBox="1"/>
          <p:nvPr/>
        </p:nvSpPr>
        <p:spPr>
          <a:xfrm>
            <a:off x="4730425" y="1779650"/>
            <a:ext cx="26811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Look at backtrace of all threads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Investigate OS primitives (locks, etc.)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Custom investigators for global variables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  <a:t>And more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88" name="Google Shape;588;p63"/>
          <p:cNvCxnSpPr/>
          <p:nvPr/>
        </p:nvCxnSpPr>
        <p:spPr>
          <a:xfrm>
            <a:off x="7432569" y="1721594"/>
            <a:ext cx="0" cy="225570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63"/>
          <p:cNvSpPr txBox="1"/>
          <p:nvPr/>
        </p:nvSpPr>
        <p:spPr>
          <a:xfrm>
            <a:off x="7682350" y="2202956"/>
            <a:ext cx="1298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Deduplicate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Alert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Resolve</a:t>
            </a:r>
            <a:endParaRPr b="1" sz="1500"/>
          </a:p>
        </p:txBody>
      </p:sp>
      <p:sp>
        <p:nvSpPr>
          <p:cNvPr id="590" name="Google Shape;590;p63"/>
          <p:cNvSpPr txBox="1"/>
          <p:nvPr>
            <p:ph idx="1" type="body"/>
          </p:nvPr>
        </p:nvSpPr>
        <p:spPr>
          <a:xfrm>
            <a:off x="388428" y="365850"/>
            <a:ext cx="7982400" cy="484800"/>
          </a:xfrm>
          <a:prstGeom prst="rect">
            <a:avLst/>
          </a:prstGeom>
        </p:spPr>
        <p:txBody>
          <a:bodyPr anchorCtr="0" anchor="t" bIns="68525" lIns="68525" spcFirstLastPara="1" rIns="68525" wrap="square" tIns="685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Automatic Coredump Processing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1" name="Google Shape;5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63" y="15447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63" y="24207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63" y="32967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63" y="40860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6388" y="22398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3"/>
          <p:cNvSpPr/>
          <p:nvPr/>
        </p:nvSpPr>
        <p:spPr>
          <a:xfrm>
            <a:off x="2809125" y="2376075"/>
            <a:ext cx="1000800" cy="554100"/>
          </a:xfrm>
          <a:prstGeom prst="roundRect">
            <a:avLst>
              <a:gd fmla="val 16667" name="adj"/>
            </a:avLst>
          </a:prstGeom>
          <a:solidFill>
            <a:srgbClr val="F1F3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Central Server</a:t>
            </a:r>
            <a:endParaRPr b="1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idx="1" type="body"/>
          </p:nvPr>
        </p:nvSpPr>
        <p:spPr>
          <a:xfrm>
            <a:off x="388425" y="230500"/>
            <a:ext cx="48399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None/>
            </a:pPr>
            <a:r>
              <a:rPr b="1" lang="en-US" sz="2900">
                <a:latin typeface="Helvetica Neue"/>
                <a:ea typeface="Helvetica Neue"/>
                <a:cs typeface="Helvetica Neue"/>
                <a:sym typeface="Helvetica Neue"/>
              </a:rPr>
              <a:t>Tyler Hoffman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US" sz="17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Co-Founder &amp; Lead Engineer, Memfault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46"/>
          <p:cNvSpPr txBox="1"/>
          <p:nvPr/>
        </p:nvSpPr>
        <p:spPr>
          <a:xfrm>
            <a:off x="268125" y="1532700"/>
            <a:ext cx="53457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Char char="●"/>
            </a:pPr>
            <a:r>
              <a:rPr i="0" lang="en-US" sz="2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love developer tools, primarily for embedded engineers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Char char="●"/>
            </a:pPr>
            <a:r>
              <a:rPr i="0" lang="en-US" sz="2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Previously: Firmware Engineer @ Pebble, Fitbit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i="0" lang="en-US" sz="2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write on Memfault’s Interrupt blog and give talks</a:t>
            </a:r>
            <a:r>
              <a:rPr i="0" lang="en-US" sz="2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i="0" lang="en-US" sz="2000" u="sng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https://interrupt.memfault.com</a:t>
            </a:r>
            <a:r>
              <a:rPr lang="en-US" sz="20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i="0" sz="2000" u="none" cap="none" strike="noStrike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2" name="Google Shape;392;p46"/>
          <p:cNvGrpSpPr/>
          <p:nvPr/>
        </p:nvGrpSpPr>
        <p:grpSpPr>
          <a:xfrm>
            <a:off x="669731" y="4033118"/>
            <a:ext cx="4741399" cy="554425"/>
            <a:chOff x="0" y="0"/>
            <a:chExt cx="12643730" cy="1478466"/>
          </a:xfrm>
        </p:grpSpPr>
        <p:pic>
          <p:nvPicPr>
            <p:cNvPr descr="vDKqY-_leQnVrUJt67CNwJ_6BpeR3u3mF8ffCCX_QPPNXU5RTq8YSgF94NvgURyYQ2A3EdqkBHBlHVBXAnK5Hk__aUkykeSdfYbty-Ucj47p7GQATu5h39TdgUTwyFO45YaX-7BM62Q=s1600.png" id="393" name="Google Shape;393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9718"/>
              <a:ext cx="3234811" cy="839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jCjsl4kR2Sd7UGOyy8Ta_EbbbM0RiiS0bDEDzCQImEe0TQQeEH95k_ld_5safIB6hmDtsooeJ3ZhOJQf1hnWDHTY0xec0zJ2YQmcDKW6Zy43o4AT1yBg-doxiiZYntejyJJynJ1UvUU=s1600.png" id="394" name="Google Shape;394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94890" y="0"/>
              <a:ext cx="4948840" cy="1478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ngkey.com-pebble-png-1309592.png" id="395" name="Google Shape;395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95458" y="473415"/>
              <a:ext cx="2903078" cy="7524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6" name="Google Shape;396;p46"/>
          <p:cNvPicPr preferRelativeResize="0"/>
          <p:nvPr/>
        </p:nvPicPr>
        <p:blipFill rotWithShape="1">
          <a:blip r:embed="rId7">
            <a:alphaModFix/>
          </a:blip>
          <a:srcRect b="2687" l="0" r="0" t="2689"/>
          <a:stretch/>
        </p:blipFill>
        <p:spPr>
          <a:xfrm>
            <a:off x="5852555" y="1552768"/>
            <a:ext cx="2153768" cy="2037978"/>
          </a:xfrm>
          <a:custGeom>
            <a:rect b="b" l="l" r="r" t="t"/>
            <a:pathLst>
              <a:path extrusionOk="0" h="20595" w="19679">
                <a:moveTo>
                  <a:pt x="9840" y="0"/>
                </a:moveTo>
                <a:cubicBezTo>
                  <a:pt x="7322" y="0"/>
                  <a:pt x="4803" y="1005"/>
                  <a:pt x="2881" y="3015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4"/>
          <p:cNvSpPr txBox="1"/>
          <p:nvPr>
            <p:ph idx="1" type="body"/>
          </p:nvPr>
        </p:nvSpPr>
        <p:spPr>
          <a:xfrm>
            <a:off x="388423" y="2019003"/>
            <a:ext cx="632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Offensive Programming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5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65"/>
          <p:cNvSpPr txBox="1"/>
          <p:nvPr>
            <p:ph idx="1" type="body"/>
          </p:nvPr>
        </p:nvSpPr>
        <p:spPr>
          <a:xfrm>
            <a:off x="388427" y="365850"/>
            <a:ext cx="596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Does this look </a:t>
            </a:r>
            <a:r>
              <a:rPr b="1"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Familiar?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609" name="Google Shape;60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925" y="1318049"/>
            <a:ext cx="5853250" cy="300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6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6"/>
          <p:cNvSpPr txBox="1"/>
          <p:nvPr>
            <p:ph idx="1" type="body"/>
          </p:nvPr>
        </p:nvSpPr>
        <p:spPr>
          <a:xfrm>
            <a:off x="388423" y="365857"/>
            <a:ext cx="5648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It’s defensive, </a:t>
            </a:r>
            <a:r>
              <a:rPr b="1"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poorly done</a:t>
            </a:r>
            <a:endParaRPr b="1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617" name="Google Shape;61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25" y="1575801"/>
            <a:ext cx="4311275" cy="221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618" name="Google Shape;618;p66"/>
          <p:cNvSpPr txBox="1"/>
          <p:nvPr/>
        </p:nvSpPr>
        <p:spPr>
          <a:xfrm>
            <a:off x="5121074" y="1667450"/>
            <a:ext cx="3836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Helvetica Neue"/>
              <a:buChar char="●"/>
            </a:pPr>
            <a:r>
              <a:rPr i="0" lang="en-US" sz="15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Pretends like it’s recoverable</a:t>
            </a:r>
            <a:endParaRPr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Helvetica Neue"/>
              <a:buChar char="●"/>
            </a:pPr>
            <a:r>
              <a:rPr i="0" lang="en-US" sz="15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Requires implementation knowledge </a:t>
            </a:r>
            <a:endParaRPr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Helvetica Neue"/>
              <a:buChar char="●"/>
            </a:pPr>
            <a:r>
              <a:rPr i="0" lang="en-US" sz="15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Often leads to silent failures and confusion</a:t>
            </a:r>
            <a:endParaRPr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Helvetica Neue"/>
              <a:buChar char="●"/>
            </a:pPr>
            <a:r>
              <a:rPr i="1" lang="en-US" sz="15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Someone</a:t>
            </a:r>
            <a:r>
              <a:rPr i="0" lang="en-US" sz="15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has to eventually deal with the error. Maybe your future self.</a:t>
            </a:r>
            <a:endParaRPr i="1" sz="15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19" name="Google Shape;619;p66"/>
          <p:cNvCxnSpPr/>
          <p:nvPr/>
        </p:nvCxnSpPr>
        <p:spPr>
          <a:xfrm>
            <a:off x="388425" y="1575801"/>
            <a:ext cx="4311300" cy="2214900"/>
          </a:xfrm>
          <a:prstGeom prst="straightConnector1">
            <a:avLst/>
          </a:prstGeom>
          <a:noFill/>
          <a:ln cap="flat" cmpd="sng" w="1016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0" name="Google Shape;620;p66"/>
          <p:cNvCxnSpPr/>
          <p:nvPr/>
        </p:nvCxnSpPr>
        <p:spPr>
          <a:xfrm flipH="1">
            <a:off x="388701" y="1575801"/>
            <a:ext cx="4311000" cy="2214900"/>
          </a:xfrm>
          <a:prstGeom prst="straightConnector1">
            <a:avLst/>
          </a:prstGeom>
          <a:noFill/>
          <a:ln cap="flat" cmpd="sng" w="1016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7"/>
          <p:cNvSpPr txBox="1"/>
          <p:nvPr>
            <p:ph idx="1" type="body"/>
          </p:nvPr>
        </p:nvSpPr>
        <p:spPr>
          <a:xfrm>
            <a:off x="388426" y="365850"/>
            <a:ext cx="465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Offensive </a:t>
            </a:r>
            <a:r>
              <a:rPr b="1"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Programming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67"/>
          <p:cNvSpPr txBox="1"/>
          <p:nvPr/>
        </p:nvSpPr>
        <p:spPr>
          <a:xfrm>
            <a:off x="1523402" y="3556383"/>
            <a:ext cx="609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Raise errors immediately – and loudly</a:t>
            </a:r>
            <a:endParaRPr b="1" i="0" sz="1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628" name="Google Shape;62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4532" y="1445336"/>
            <a:ext cx="4414937" cy="18454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629" name="Google Shape;629;p67"/>
          <p:cNvSpPr/>
          <p:nvPr/>
        </p:nvSpPr>
        <p:spPr>
          <a:xfrm>
            <a:off x="1146661" y="4431394"/>
            <a:ext cx="7211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1100" u="sng" cap="none" strike="noStrike">
                <a:solidFill>
                  <a:srgbClr val="88898D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https://interrupt.memfault.com/blog/asserts-in-embedded-systems</a:t>
            </a:r>
            <a:endParaRPr i="1" sz="1100" u="none" cap="none" strike="noStrike">
              <a:solidFill>
                <a:srgbClr val="8889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 txBox="1"/>
          <p:nvPr>
            <p:ph idx="1" type="body"/>
          </p:nvPr>
        </p:nvSpPr>
        <p:spPr>
          <a:xfrm>
            <a:off x="388423" y="365857"/>
            <a:ext cx="496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Internal Software Modules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Google Shape;636;p68"/>
          <p:cNvSpPr/>
          <p:nvPr/>
        </p:nvSpPr>
        <p:spPr>
          <a:xfrm>
            <a:off x="3350982" y="1147522"/>
            <a:ext cx="2524800" cy="3526800"/>
          </a:xfrm>
          <a:prstGeom prst="rect">
            <a:avLst/>
          </a:prstGeom>
          <a:noFill/>
          <a:ln cap="flat" cmpd="sng" w="38100">
            <a:solidFill>
              <a:srgbClr val="3583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8"/>
          <p:cNvSpPr/>
          <p:nvPr/>
        </p:nvSpPr>
        <p:spPr>
          <a:xfrm>
            <a:off x="234549" y="2194050"/>
            <a:ext cx="189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 in here</a:t>
            </a:r>
            <a:endParaRPr b="1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Google Shape;638;p68"/>
          <p:cNvSpPr/>
          <p:nvPr/>
        </p:nvSpPr>
        <p:spPr>
          <a:xfrm>
            <a:off x="3694313" y="1619588"/>
            <a:ext cx="1838100" cy="2679300"/>
          </a:xfrm>
          <a:prstGeom prst="roundRect">
            <a:avLst>
              <a:gd fmla="val 16667" name="adj"/>
            </a:avLst>
          </a:prstGeom>
          <a:solidFill>
            <a:srgbClr val="00B1C0">
              <a:alpha val="44650"/>
            </a:srgbClr>
          </a:solidFill>
          <a:ln cap="flat" cmpd="sng" w="28575">
            <a:solidFill>
              <a:srgbClr val="00B1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Helvetica Neue"/>
                <a:ea typeface="Helvetica Neue"/>
                <a:cs typeface="Helvetica Neue"/>
                <a:sym typeface="Helvetica Neue"/>
              </a:rPr>
              <a:t>Internal Software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39" name="Google Shape;639;p68"/>
          <p:cNvGrpSpPr/>
          <p:nvPr/>
        </p:nvGrpSpPr>
        <p:grpSpPr>
          <a:xfrm>
            <a:off x="6118825" y="1601463"/>
            <a:ext cx="554100" cy="2756700"/>
            <a:chOff x="6561025" y="1635725"/>
            <a:chExt cx="554100" cy="2756700"/>
          </a:xfrm>
        </p:grpSpPr>
        <p:sp>
          <p:nvSpPr>
            <p:cNvPr id="640" name="Google Shape;640;p68"/>
            <p:cNvSpPr/>
            <p:nvPr/>
          </p:nvSpPr>
          <p:spPr>
            <a:xfrm>
              <a:off x="6596575" y="1674425"/>
              <a:ext cx="483000" cy="2679300"/>
            </a:xfrm>
            <a:prstGeom prst="roundRect">
              <a:avLst>
                <a:gd fmla="val 16667" name="adj"/>
              </a:avLst>
            </a:prstGeom>
            <a:solidFill>
              <a:srgbClr val="657ED4">
                <a:alpha val="44650"/>
              </a:srgbClr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1" name="Google Shape;641;p68"/>
            <p:cNvSpPr txBox="1"/>
            <p:nvPr/>
          </p:nvSpPr>
          <p:spPr>
            <a:xfrm flipH="1" rot="-5400000">
              <a:off x="5459725" y="2737025"/>
              <a:ext cx="2756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Helvetica Neue"/>
                  <a:ea typeface="Helvetica Neue"/>
                  <a:cs typeface="Helvetica Neue"/>
                  <a:sym typeface="Helvetica Neue"/>
                </a:rPr>
                <a:t>Defensive Programming Barrier</a:t>
              </a:r>
              <a:endParaRPr b="1"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42" name="Google Shape;642;p68"/>
          <p:cNvSpPr/>
          <p:nvPr/>
        </p:nvSpPr>
        <p:spPr>
          <a:xfrm>
            <a:off x="7238588" y="1601475"/>
            <a:ext cx="1644600" cy="4833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Hardware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68"/>
          <p:cNvSpPr/>
          <p:nvPr/>
        </p:nvSpPr>
        <p:spPr>
          <a:xfrm>
            <a:off x="7238588" y="2160153"/>
            <a:ext cx="1644600" cy="4833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3rd Party Libraries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4" name="Google Shape;644;p68"/>
          <p:cNvSpPr/>
          <p:nvPr/>
        </p:nvSpPr>
        <p:spPr>
          <a:xfrm>
            <a:off x="7238588" y="3836186"/>
            <a:ext cx="1644600" cy="4833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Comms Stacks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5" name="Google Shape;645;p68"/>
          <p:cNvSpPr/>
          <p:nvPr/>
        </p:nvSpPr>
        <p:spPr>
          <a:xfrm>
            <a:off x="7238588" y="3277508"/>
            <a:ext cx="1644600" cy="4833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Inputs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68"/>
          <p:cNvSpPr/>
          <p:nvPr/>
        </p:nvSpPr>
        <p:spPr>
          <a:xfrm>
            <a:off x="7238588" y="2718830"/>
            <a:ext cx="1644600" cy="4833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3rd Party Applications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47" name="Google Shape;647;p68"/>
          <p:cNvCxnSpPr/>
          <p:nvPr/>
        </p:nvCxnSpPr>
        <p:spPr>
          <a:xfrm>
            <a:off x="6680838" y="1843125"/>
            <a:ext cx="53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48" name="Google Shape;648;p68"/>
          <p:cNvCxnSpPr/>
          <p:nvPr/>
        </p:nvCxnSpPr>
        <p:spPr>
          <a:xfrm>
            <a:off x="6680838" y="2401800"/>
            <a:ext cx="53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49" name="Google Shape;649;p68"/>
          <p:cNvCxnSpPr/>
          <p:nvPr/>
        </p:nvCxnSpPr>
        <p:spPr>
          <a:xfrm>
            <a:off x="6680838" y="2979825"/>
            <a:ext cx="53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50" name="Google Shape;650;p68"/>
          <p:cNvCxnSpPr/>
          <p:nvPr/>
        </p:nvCxnSpPr>
        <p:spPr>
          <a:xfrm>
            <a:off x="6680838" y="3519150"/>
            <a:ext cx="53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51" name="Google Shape;651;p68"/>
          <p:cNvCxnSpPr/>
          <p:nvPr/>
        </p:nvCxnSpPr>
        <p:spPr>
          <a:xfrm>
            <a:off x="6680838" y="4119000"/>
            <a:ext cx="53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52" name="Google Shape;652;p68"/>
          <p:cNvCxnSpPr/>
          <p:nvPr/>
        </p:nvCxnSpPr>
        <p:spPr>
          <a:xfrm>
            <a:off x="5558713" y="1822538"/>
            <a:ext cx="53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53" name="Google Shape;653;p68"/>
          <p:cNvCxnSpPr/>
          <p:nvPr/>
        </p:nvCxnSpPr>
        <p:spPr>
          <a:xfrm>
            <a:off x="5558713" y="2381213"/>
            <a:ext cx="53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54" name="Google Shape;654;p68"/>
          <p:cNvCxnSpPr/>
          <p:nvPr/>
        </p:nvCxnSpPr>
        <p:spPr>
          <a:xfrm>
            <a:off x="5558713" y="2959238"/>
            <a:ext cx="53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55" name="Google Shape;655;p68"/>
          <p:cNvCxnSpPr/>
          <p:nvPr/>
        </p:nvCxnSpPr>
        <p:spPr>
          <a:xfrm>
            <a:off x="5558713" y="3498563"/>
            <a:ext cx="53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56" name="Google Shape;656;p68"/>
          <p:cNvCxnSpPr/>
          <p:nvPr/>
        </p:nvCxnSpPr>
        <p:spPr>
          <a:xfrm>
            <a:off x="5558713" y="4098413"/>
            <a:ext cx="53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57" name="Google Shape;657;p68"/>
          <p:cNvSpPr/>
          <p:nvPr/>
        </p:nvSpPr>
        <p:spPr>
          <a:xfrm>
            <a:off x="2210647" y="2191488"/>
            <a:ext cx="1759500" cy="42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"/>
          <p:cNvSpPr txBox="1"/>
          <p:nvPr>
            <p:ph idx="1" type="body"/>
          </p:nvPr>
        </p:nvSpPr>
        <p:spPr>
          <a:xfrm>
            <a:off x="388423" y="365857"/>
            <a:ext cx="496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Internal Software Modules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4" name="Google Shape;664;p69"/>
          <p:cNvSpPr txBox="1"/>
          <p:nvPr/>
        </p:nvSpPr>
        <p:spPr>
          <a:xfrm>
            <a:off x="1811250" y="4487369"/>
            <a:ext cx="5521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Majority of the software stack is in our control</a:t>
            </a:r>
            <a:endParaRPr i="1" sz="18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5" name="Google Shape;665;p69"/>
          <p:cNvSpPr/>
          <p:nvPr/>
        </p:nvSpPr>
        <p:spPr>
          <a:xfrm>
            <a:off x="1755000" y="1236500"/>
            <a:ext cx="1671600" cy="8079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Drivers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6" name="Google Shape;666;p69"/>
          <p:cNvSpPr/>
          <p:nvPr/>
        </p:nvSpPr>
        <p:spPr>
          <a:xfrm>
            <a:off x="1755000" y="2320125"/>
            <a:ext cx="1671600" cy="8079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BLE 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7" name="Google Shape;667;p69"/>
          <p:cNvSpPr/>
          <p:nvPr/>
        </p:nvSpPr>
        <p:spPr>
          <a:xfrm>
            <a:off x="1755000" y="3403750"/>
            <a:ext cx="1671600" cy="8079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8" name="Google Shape;668;p69"/>
          <p:cNvSpPr/>
          <p:nvPr/>
        </p:nvSpPr>
        <p:spPr>
          <a:xfrm>
            <a:off x="3736200" y="1236500"/>
            <a:ext cx="1671600" cy="8079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RTOS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9" name="Google Shape;669;p69"/>
          <p:cNvSpPr/>
          <p:nvPr/>
        </p:nvSpPr>
        <p:spPr>
          <a:xfrm>
            <a:off x="3736200" y="2320125"/>
            <a:ext cx="1671600" cy="8079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GUI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Google Shape;670;p69"/>
          <p:cNvSpPr/>
          <p:nvPr/>
        </p:nvSpPr>
        <p:spPr>
          <a:xfrm>
            <a:off x="3736200" y="3403750"/>
            <a:ext cx="1671600" cy="8079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Resource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Management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Google Shape;671;p69"/>
          <p:cNvSpPr/>
          <p:nvPr/>
        </p:nvSpPr>
        <p:spPr>
          <a:xfrm>
            <a:off x="5717400" y="1236500"/>
            <a:ext cx="1671600" cy="8079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Google Shape;672;p69"/>
          <p:cNvSpPr/>
          <p:nvPr/>
        </p:nvSpPr>
        <p:spPr>
          <a:xfrm>
            <a:off x="5717400" y="2320125"/>
            <a:ext cx="1671600" cy="8079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Protocols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3" name="Google Shape;673;p69"/>
          <p:cNvSpPr/>
          <p:nvPr/>
        </p:nvSpPr>
        <p:spPr>
          <a:xfrm>
            <a:off x="5717400" y="3403750"/>
            <a:ext cx="1671600" cy="807900"/>
          </a:xfrm>
          <a:prstGeom prst="roundRect">
            <a:avLst>
              <a:gd fmla="val 16667" name="adj"/>
            </a:avLst>
          </a:prstGeom>
          <a:solidFill>
            <a:srgbClr val="46B4A7">
              <a:alpha val="44650"/>
            </a:srgbClr>
          </a:solidFill>
          <a:ln cap="flat" cmpd="sng" w="28575">
            <a:solidFill>
              <a:srgbClr val="46B4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0"/>
          <p:cNvSpPr txBox="1"/>
          <p:nvPr>
            <p:ph idx="1" type="body"/>
          </p:nvPr>
        </p:nvSpPr>
        <p:spPr>
          <a:xfrm>
            <a:off x="388426" y="365850"/>
            <a:ext cx="615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Reasons to use Assert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0" name="Google Shape;680;p70"/>
          <p:cNvSpPr txBox="1"/>
          <p:nvPr/>
        </p:nvSpPr>
        <p:spPr>
          <a:xfrm>
            <a:off x="388423" y="1512109"/>
            <a:ext cx="5735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Infinitely better than documentation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Asserts provide breadcrumbs (file &amp; line number)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Raise alarms close to the root issue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Safest thing to do in undefined state is to reset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control the assert handler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 extra data, logs, a coredump. Anything!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681" name="Google Shape;68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2475" y="1798650"/>
            <a:ext cx="3324151" cy="13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0"/>
          <p:cNvSpPr/>
          <p:nvPr/>
        </p:nvSpPr>
        <p:spPr>
          <a:xfrm>
            <a:off x="1" y="413616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Fail fast! – especially during development and testing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1"/>
          <p:cNvSpPr txBox="1"/>
          <p:nvPr>
            <p:ph idx="1" type="body"/>
          </p:nvPr>
        </p:nvSpPr>
        <p:spPr>
          <a:xfrm>
            <a:off x="393736" y="1296897"/>
            <a:ext cx="29526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Wait a minute… ASSERT? Liberally!?</a:t>
            </a:r>
            <a:endParaRPr b="1" sz="4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71"/>
          <p:cNvSpPr/>
          <p:nvPr/>
        </p:nvSpPr>
        <p:spPr>
          <a:xfrm>
            <a:off x="4179375" y="894450"/>
            <a:ext cx="3597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Yes. Even in production (most of the time)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71"/>
          <p:cNvSpPr/>
          <p:nvPr/>
        </p:nvSpPr>
        <p:spPr>
          <a:xfrm>
            <a:off x="4179375" y="2102450"/>
            <a:ext cx="38664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problem is that our devices are now resetting with no debugger attached.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1"/>
          <p:cNvSpPr txBox="1"/>
          <p:nvPr/>
        </p:nvSpPr>
        <p:spPr>
          <a:xfrm>
            <a:off x="4179376" y="3541975"/>
            <a:ext cx="4718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700" u="none" cap="none" strike="noStrike">
                <a:solidFill>
                  <a:schemeClr val="accent1"/>
                </a:solidFill>
              </a:rPr>
              <a:t>That’s where </a:t>
            </a:r>
            <a:r>
              <a:rPr lang="en-US" sz="2700">
                <a:solidFill>
                  <a:schemeClr val="accent1"/>
                </a:solidFill>
              </a:rPr>
              <a:t>coredumps</a:t>
            </a:r>
            <a:r>
              <a:rPr i="0" lang="en-US" sz="2700" u="none" cap="none" strike="noStrike">
                <a:solidFill>
                  <a:schemeClr val="accent1"/>
                </a:solidFill>
              </a:rPr>
              <a:t> </a:t>
            </a:r>
            <a:r>
              <a:rPr lang="en-US" sz="2700">
                <a:solidFill>
                  <a:schemeClr val="accent1"/>
                </a:solidFill>
              </a:rPr>
              <a:t>are</a:t>
            </a:r>
            <a:r>
              <a:rPr b="1" lang="en-US" sz="2700">
                <a:solidFill>
                  <a:schemeClr val="accent1"/>
                </a:solidFill>
              </a:rPr>
              <a:t> </a:t>
            </a:r>
            <a:r>
              <a:rPr b="1" i="1" lang="en-US" sz="2700">
                <a:solidFill>
                  <a:schemeClr val="accent1"/>
                </a:solidFill>
              </a:rPr>
              <a:t>invaluable</a:t>
            </a:r>
            <a:endParaRPr b="1" i="1" sz="11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2"/>
          <p:cNvSpPr txBox="1"/>
          <p:nvPr>
            <p:ph idx="1" type="body"/>
          </p:nvPr>
        </p:nvSpPr>
        <p:spPr>
          <a:xfrm>
            <a:off x="388423" y="2019003"/>
            <a:ext cx="632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Offensive Programming Examples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6" name="Google Shape;696;p72"/>
          <p:cNvSpPr/>
          <p:nvPr/>
        </p:nvSpPr>
        <p:spPr>
          <a:xfrm>
            <a:off x="388423" y="2639780"/>
            <a:ext cx="584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1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Memfault as your “debugger”</a:t>
            </a:r>
            <a:endParaRPr i="1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3"/>
          <p:cNvSpPr txBox="1"/>
          <p:nvPr>
            <p:ph idx="1" type="body"/>
          </p:nvPr>
        </p:nvSpPr>
        <p:spPr>
          <a:xfrm>
            <a:off x="388422" y="365857"/>
            <a:ext cx="442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Argument Validation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702" name="Google Shape;70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8488" y="1294458"/>
            <a:ext cx="3827021" cy="2635494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703" name="Google Shape;703;p73"/>
          <p:cNvSpPr txBox="1"/>
          <p:nvPr/>
        </p:nvSpPr>
        <p:spPr>
          <a:xfrm>
            <a:off x="1547475" y="4131475"/>
            <a:ext cx="652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Developer errors </a:t>
            </a:r>
            <a:r>
              <a:rPr b="1" i="0" lang="en-US" sz="2100" u="none" cap="none" strike="noStrike">
                <a:solidFill>
                  <a:srgbClr val="8889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</a:t>
            </a: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Raise the alarm immediately</a:t>
            </a:r>
            <a:endParaRPr b="1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/>
          <p:nvPr/>
        </p:nvSpPr>
        <p:spPr>
          <a:xfrm flipH="1" rot="-5400000">
            <a:off x="-236698" y="501904"/>
            <a:ext cx="6534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47"/>
          <p:cNvGrpSpPr/>
          <p:nvPr/>
        </p:nvGrpSpPr>
        <p:grpSpPr>
          <a:xfrm>
            <a:off x="337605" y="1190950"/>
            <a:ext cx="7739768" cy="408000"/>
            <a:chOff x="337605" y="1190950"/>
            <a:chExt cx="7739768" cy="408000"/>
          </a:xfrm>
        </p:grpSpPr>
        <p:sp>
          <p:nvSpPr>
            <p:cNvPr id="403" name="Google Shape;403;p47"/>
            <p:cNvSpPr txBox="1"/>
            <p:nvPr/>
          </p:nvSpPr>
          <p:spPr>
            <a:xfrm>
              <a:off x="749873" y="1190950"/>
              <a:ext cx="73275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Debugging remotely is </a:t>
              </a:r>
              <a:r>
                <a:rPr b="1" i="1" lang="en-US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hard</a:t>
              </a:r>
              <a:endParaRPr b="1" i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47"/>
            <p:cNvSpPr/>
            <p:nvPr/>
          </p:nvSpPr>
          <p:spPr>
            <a:xfrm rot="-2700000">
              <a:off x="387250" y="1278860"/>
              <a:ext cx="239709" cy="239709"/>
            </a:xfrm>
            <a:prstGeom prst="roundRect">
              <a:avLst>
                <a:gd fmla="val 16667" name="adj"/>
              </a:avLst>
            </a:prstGeom>
            <a:noFill/>
            <a:ln cap="flat" cmpd="sng" w="508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47"/>
          <p:cNvSpPr txBox="1"/>
          <p:nvPr>
            <p:ph type="title"/>
          </p:nvPr>
        </p:nvSpPr>
        <p:spPr>
          <a:xfrm>
            <a:off x="286781" y="349575"/>
            <a:ext cx="5427300" cy="48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grpSp>
        <p:nvGrpSpPr>
          <p:cNvPr id="406" name="Google Shape;406;p47"/>
          <p:cNvGrpSpPr/>
          <p:nvPr/>
        </p:nvGrpSpPr>
        <p:grpSpPr>
          <a:xfrm>
            <a:off x="337605" y="1965343"/>
            <a:ext cx="7114566" cy="408000"/>
            <a:chOff x="337605" y="2095283"/>
            <a:chExt cx="7114566" cy="408000"/>
          </a:xfrm>
        </p:grpSpPr>
        <p:sp>
          <p:nvSpPr>
            <p:cNvPr id="407" name="Google Shape;407;p47"/>
            <p:cNvSpPr txBox="1"/>
            <p:nvPr/>
          </p:nvSpPr>
          <p:spPr>
            <a:xfrm>
              <a:off x="749871" y="2095283"/>
              <a:ext cx="67023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What is a Coredump?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8" name="Google Shape;408;p47"/>
            <p:cNvSpPr/>
            <p:nvPr/>
          </p:nvSpPr>
          <p:spPr>
            <a:xfrm rot="-2700000">
              <a:off x="387250" y="2171622"/>
              <a:ext cx="239709" cy="239709"/>
            </a:xfrm>
            <a:prstGeom prst="roundRect">
              <a:avLst>
                <a:gd fmla="val 16667" name="adj"/>
              </a:avLst>
            </a:prstGeom>
            <a:noFill/>
            <a:ln cap="flat" cmpd="sng" w="508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p47"/>
          <p:cNvGrpSpPr/>
          <p:nvPr/>
        </p:nvGrpSpPr>
        <p:grpSpPr>
          <a:xfrm>
            <a:off x="337605" y="2739737"/>
            <a:ext cx="7739770" cy="408000"/>
            <a:chOff x="337605" y="2999616"/>
            <a:chExt cx="7739770" cy="408000"/>
          </a:xfrm>
        </p:grpSpPr>
        <p:sp>
          <p:nvSpPr>
            <p:cNvPr id="410" name="Google Shape;410;p47"/>
            <p:cNvSpPr txBox="1"/>
            <p:nvPr/>
          </p:nvSpPr>
          <p:spPr>
            <a:xfrm>
              <a:off x="749874" y="2999616"/>
              <a:ext cx="73275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Coredump Capabilities</a:t>
              </a:r>
              <a:endParaRPr b="1" sz="2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1" name="Google Shape;411;p47"/>
            <p:cNvSpPr/>
            <p:nvPr/>
          </p:nvSpPr>
          <p:spPr>
            <a:xfrm rot="-2700000">
              <a:off x="387250" y="3064385"/>
              <a:ext cx="239709" cy="239709"/>
            </a:xfrm>
            <a:prstGeom prst="roundRect">
              <a:avLst>
                <a:gd fmla="val 16667" name="adj"/>
              </a:avLst>
            </a:prstGeom>
            <a:noFill/>
            <a:ln cap="flat" cmpd="sng" w="508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47"/>
          <p:cNvGrpSpPr/>
          <p:nvPr/>
        </p:nvGrpSpPr>
        <p:grpSpPr>
          <a:xfrm>
            <a:off x="337605" y="3514130"/>
            <a:ext cx="7739770" cy="408000"/>
            <a:chOff x="337605" y="3903949"/>
            <a:chExt cx="7739770" cy="408000"/>
          </a:xfrm>
        </p:grpSpPr>
        <p:sp>
          <p:nvSpPr>
            <p:cNvPr id="413" name="Google Shape;413;p47"/>
            <p:cNvSpPr txBox="1"/>
            <p:nvPr/>
          </p:nvSpPr>
          <p:spPr>
            <a:xfrm>
              <a:off x="749874" y="3903949"/>
              <a:ext cx="73275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Offensive Programming with Coredumps</a:t>
              </a:r>
              <a:endParaRPr b="1" sz="2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4" name="Google Shape;414;p47"/>
            <p:cNvSpPr/>
            <p:nvPr/>
          </p:nvSpPr>
          <p:spPr>
            <a:xfrm rot="-2700000">
              <a:off x="387250" y="3968716"/>
              <a:ext cx="239709" cy="239709"/>
            </a:xfrm>
            <a:prstGeom prst="roundRect">
              <a:avLst>
                <a:gd fmla="val 16667" name="adj"/>
              </a:avLst>
            </a:prstGeom>
            <a:noFill/>
            <a:ln cap="flat" cmpd="sng" w="508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p47"/>
          <p:cNvGrpSpPr/>
          <p:nvPr/>
        </p:nvGrpSpPr>
        <p:grpSpPr>
          <a:xfrm>
            <a:off x="337605" y="4288524"/>
            <a:ext cx="7739770" cy="408000"/>
            <a:chOff x="337605" y="4517124"/>
            <a:chExt cx="7739770" cy="408000"/>
          </a:xfrm>
        </p:grpSpPr>
        <p:sp>
          <p:nvSpPr>
            <p:cNvPr id="416" name="Google Shape;416;p47"/>
            <p:cNvSpPr txBox="1"/>
            <p:nvPr/>
          </p:nvSpPr>
          <p:spPr>
            <a:xfrm>
              <a:off x="749874" y="4517124"/>
              <a:ext cx="73275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Best Practices</a:t>
              </a:r>
              <a:endParaRPr b="1" sz="2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 rot="-2700000">
              <a:off x="387250" y="4581891"/>
              <a:ext cx="239709" cy="239709"/>
            </a:xfrm>
            <a:prstGeom prst="roundRect">
              <a:avLst>
                <a:gd fmla="val 16667" name="adj"/>
              </a:avLst>
            </a:prstGeom>
            <a:noFill/>
            <a:ln cap="flat" cmpd="sng" w="508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4"/>
          <p:cNvSpPr txBox="1"/>
          <p:nvPr>
            <p:ph idx="1" type="body"/>
          </p:nvPr>
        </p:nvSpPr>
        <p:spPr>
          <a:xfrm>
            <a:off x="388422" y="365857"/>
            <a:ext cx="504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Argument Validation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raphical user interface, text, application, email&#10;&#10;Description automatically generated" id="709" name="Google Shape;70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013" y="989720"/>
            <a:ext cx="7069972" cy="3905142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5"/>
          <p:cNvSpPr txBox="1"/>
          <p:nvPr>
            <p:ph idx="1" type="body"/>
          </p:nvPr>
        </p:nvSpPr>
        <p:spPr>
          <a:xfrm>
            <a:off x="388422" y="365857"/>
            <a:ext cx="6126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State machine transition errors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75"/>
          <p:cNvSpPr/>
          <p:nvPr/>
        </p:nvSpPr>
        <p:spPr>
          <a:xfrm>
            <a:off x="1190125" y="3391425"/>
            <a:ext cx="6933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Ensure that states happen in </a:t>
            </a:r>
            <a:endParaRPr b="1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and as expected</a:t>
            </a:r>
            <a:endParaRPr b="1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716" name="Google Shape;71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6855" y="1527807"/>
            <a:ext cx="4390291" cy="1542535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6"/>
          <p:cNvSpPr txBox="1"/>
          <p:nvPr>
            <p:ph idx="1" type="body"/>
          </p:nvPr>
        </p:nvSpPr>
        <p:spPr>
          <a:xfrm>
            <a:off x="388422" y="365857"/>
            <a:ext cx="4383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Malloc returns NULL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2" name="Google Shape;722;p76"/>
          <p:cNvSpPr/>
          <p:nvPr/>
        </p:nvSpPr>
        <p:spPr>
          <a:xfrm>
            <a:off x="2029200" y="3639488"/>
            <a:ext cx="508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allocations that should never fail</a:t>
            </a:r>
            <a:endParaRPr b="1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723" name="Google Shape;72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986" y="1275125"/>
            <a:ext cx="3746029" cy="2023600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724" name="Google Shape;724;p76"/>
          <p:cNvSpPr/>
          <p:nvPr/>
        </p:nvSpPr>
        <p:spPr>
          <a:xfrm>
            <a:off x="2284800" y="4054400"/>
            <a:ext cx="45744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9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Likely means a memory leak</a:t>
            </a:r>
            <a:endParaRPr b="1" i="1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7"/>
          <p:cNvSpPr txBox="1"/>
          <p:nvPr>
            <p:ph idx="1" type="body"/>
          </p:nvPr>
        </p:nvSpPr>
        <p:spPr>
          <a:xfrm>
            <a:off x="388422" y="365857"/>
            <a:ext cx="8160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Memfault Memory View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raphical user interface, text, application, email&#10;&#10;Description automatically generated" id="730" name="Google Shape;73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6467" y="1041686"/>
            <a:ext cx="5320490" cy="38568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8"/>
          <p:cNvSpPr txBox="1"/>
          <p:nvPr>
            <p:ph idx="1" type="body"/>
          </p:nvPr>
        </p:nvSpPr>
        <p:spPr>
          <a:xfrm>
            <a:off x="388422" y="365857"/>
            <a:ext cx="8160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Full Queue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78"/>
          <p:cNvSpPr/>
          <p:nvPr/>
        </p:nvSpPr>
        <p:spPr>
          <a:xfrm>
            <a:off x="1256250" y="3638975"/>
            <a:ext cx="6631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 down performance issues using a timeout</a:t>
            </a:r>
            <a:endParaRPr b="1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737" name="Google Shape;73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75" y="1233302"/>
            <a:ext cx="4800449" cy="2023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9"/>
          <p:cNvSpPr txBox="1"/>
          <p:nvPr>
            <p:ph idx="1" type="body"/>
          </p:nvPr>
        </p:nvSpPr>
        <p:spPr>
          <a:xfrm>
            <a:off x="388422" y="365857"/>
            <a:ext cx="8160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Resource Depletion – full queue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743" name="Google Shape;74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0175" y="1141750"/>
            <a:ext cx="3963701" cy="286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744" name="Google Shape;744;p79"/>
          <p:cNvSpPr/>
          <p:nvPr/>
        </p:nvSpPr>
        <p:spPr>
          <a:xfrm>
            <a:off x="1521375" y="4284400"/>
            <a:ext cx="6261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Weren’t processing BLE packets fast enough</a:t>
            </a:r>
            <a:endParaRPr b="1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0"/>
          <p:cNvSpPr txBox="1"/>
          <p:nvPr>
            <p:ph idx="1" type="body"/>
          </p:nvPr>
        </p:nvSpPr>
        <p:spPr>
          <a:xfrm>
            <a:off x="388422" y="365857"/>
            <a:ext cx="8160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Detecting software stalls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" name="Google Shape;750;p80"/>
          <p:cNvSpPr/>
          <p:nvPr/>
        </p:nvSpPr>
        <p:spPr>
          <a:xfrm>
            <a:off x="1373700" y="3961300"/>
            <a:ext cx="6396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 if mutex not grabbed in reasonable time</a:t>
            </a:r>
            <a:endParaRPr b="1" i="0" sz="2100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751" name="Google Shape;75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2088" y="1230074"/>
            <a:ext cx="5219824" cy="2351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1"/>
          <p:cNvSpPr txBox="1"/>
          <p:nvPr>
            <p:ph idx="1" type="body"/>
          </p:nvPr>
        </p:nvSpPr>
        <p:spPr>
          <a:xfrm>
            <a:off x="388422" y="365857"/>
            <a:ext cx="8160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Detecting software stalls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7" name="Google Shape;757;p81"/>
          <p:cNvSpPr/>
          <p:nvPr/>
        </p:nvSpPr>
        <p:spPr>
          <a:xfrm>
            <a:off x="1717799" y="4036025"/>
            <a:ext cx="57084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the software watchdog detect the stall</a:t>
            </a:r>
            <a:endParaRPr b="1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758" name="Google Shape;75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536" y="1151148"/>
            <a:ext cx="5140924" cy="2584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2"/>
          <p:cNvSpPr txBox="1"/>
          <p:nvPr>
            <p:ph idx="1" type="body"/>
          </p:nvPr>
        </p:nvSpPr>
        <p:spPr>
          <a:xfrm>
            <a:off x="388422" y="365857"/>
            <a:ext cx="500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Detecting software stalls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raphical user interface, text, application, email&#10;&#10;Description automatically generated" id="764" name="Google Shape;76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3930" y="1035698"/>
            <a:ext cx="4076141" cy="3841880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3"/>
          <p:cNvSpPr txBox="1"/>
          <p:nvPr>
            <p:ph idx="1" type="body"/>
          </p:nvPr>
        </p:nvSpPr>
        <p:spPr>
          <a:xfrm>
            <a:off x="388422" y="365857"/>
            <a:ext cx="523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Stack Overflow Detection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0" name="Google Shape;770;p83"/>
          <p:cNvSpPr/>
          <p:nvPr/>
        </p:nvSpPr>
        <p:spPr>
          <a:xfrm>
            <a:off x="997476" y="1099925"/>
            <a:ext cx="7541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RTOSs have this built in now. Double</a:t>
            </a:r>
            <a:r>
              <a:rPr b="1" lang="en-US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 yours!</a:t>
            </a:r>
            <a:endParaRPr b="1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raphical user interface, text, application, email&#10;&#10;Description automatically generated" id="771" name="Google Shape;77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565" y="1709337"/>
            <a:ext cx="4754921" cy="2116917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772" name="Google Shape;772;p83"/>
          <p:cNvSpPr/>
          <p:nvPr/>
        </p:nvSpPr>
        <p:spPr>
          <a:xfrm>
            <a:off x="0" y="4075532"/>
            <a:ext cx="91440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100" u="sng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https://embeddedartistry.com/blog/2020/05/18/implementing-stack-smashing-protection-for-microcontrollers-and-embedded-artistrys-libc/</a:t>
            </a:r>
            <a:endParaRPr i="0" sz="1100" u="none" cap="none" strike="noStrike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US" sz="1100" u="sng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https://www.freertos.org/Stacks-and-stack-overflow-checking.html</a:t>
            </a:r>
            <a:endParaRPr i="0" sz="1100" u="none" cap="none" strike="noStrike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US" sz="1100" u="sng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https://docs.zephyrproject.org/latest/reference/usermode/memory_domain.html#hardware-stack-overflow</a:t>
            </a:r>
            <a:endParaRPr i="0" sz="1100" u="none" cap="none" strike="noStrike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idx="1" type="body"/>
          </p:nvPr>
        </p:nvSpPr>
        <p:spPr>
          <a:xfrm>
            <a:off x="388423" y="2019003"/>
            <a:ext cx="63267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Debugging remotely is </a:t>
            </a:r>
            <a:r>
              <a:rPr b="1" i="1" lang="en-US">
                <a:latin typeface="Helvetica Neue"/>
                <a:ea typeface="Helvetica Neue"/>
                <a:cs typeface="Helvetica Neue"/>
                <a:sym typeface="Helvetica Neue"/>
              </a:rPr>
              <a:t>hard</a:t>
            </a:r>
            <a:endParaRPr b="1"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… if not sometimes impossible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4"/>
          <p:cNvSpPr txBox="1"/>
          <p:nvPr>
            <p:ph idx="1" type="body"/>
          </p:nvPr>
        </p:nvSpPr>
        <p:spPr>
          <a:xfrm>
            <a:off x="388423" y="2019003"/>
            <a:ext cx="823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Best Practices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5"/>
          <p:cNvSpPr txBox="1"/>
          <p:nvPr>
            <p:ph idx="1" type="body"/>
          </p:nvPr>
        </p:nvSpPr>
        <p:spPr>
          <a:xfrm>
            <a:off x="388425" y="365850"/>
            <a:ext cx="5196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Production environments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3" name="Google Shape;783;p85"/>
          <p:cNvSpPr txBox="1"/>
          <p:nvPr>
            <p:ph idx="2" type="body"/>
          </p:nvPr>
        </p:nvSpPr>
        <p:spPr>
          <a:xfrm>
            <a:off x="388425" y="1201538"/>
            <a:ext cx="4913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b="1" lang="en-US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 bug will surface in production</a:t>
            </a:r>
            <a:endParaRPr b="1"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4" name="Google Shape;784;p85"/>
          <p:cNvSpPr/>
          <p:nvPr/>
        </p:nvSpPr>
        <p:spPr>
          <a:xfrm>
            <a:off x="7764069" y="1191108"/>
            <a:ext cx="726750" cy="72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5"/>
          <p:cNvSpPr txBox="1"/>
          <p:nvPr/>
        </p:nvSpPr>
        <p:spPr>
          <a:xfrm>
            <a:off x="7764069" y="1191108"/>
            <a:ext cx="726750" cy="72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Assert </a:t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6" name="Google Shape;786;p85"/>
          <p:cNvSpPr/>
          <p:nvPr/>
        </p:nvSpPr>
        <p:spPr>
          <a:xfrm>
            <a:off x="6053893" y="1169999"/>
            <a:ext cx="2725425" cy="2725425"/>
          </a:xfrm>
          <a:custGeom>
            <a:rect b="b" l="l" r="r" t="t"/>
            <a:pathLst>
              <a:path extrusionOk="0" h="120000" w="120000">
                <a:moveTo>
                  <a:pt x="108081" y="31603"/>
                </a:moveTo>
                <a:lnTo>
                  <a:pt x="108081" y="31603"/>
                </a:lnTo>
                <a:cubicBezTo>
                  <a:pt x="112356" y="38843"/>
                  <a:pt x="114942" y="46954"/>
                  <a:pt x="115645" y="55333"/>
                </a:cubicBezTo>
                <a:lnTo>
                  <a:pt x="119790" y="55368"/>
                </a:lnTo>
                <a:lnTo>
                  <a:pt x="112719" y="60450"/>
                </a:lnTo>
                <a:lnTo>
                  <a:pt x="105232" y="55244"/>
                </a:lnTo>
                <a:lnTo>
                  <a:pt x="109376" y="55279"/>
                </a:lnTo>
                <a:cubicBezTo>
                  <a:pt x="108684" y="48038"/>
                  <a:pt x="106408" y="41039"/>
                  <a:pt x="102709" y="34776"/>
                </a:cubicBezTo>
                <a:close/>
              </a:path>
            </a:pathLst>
          </a:custGeom>
          <a:solidFill>
            <a:srgbClr val="46B4A7"/>
          </a:solidFill>
          <a:ln cap="flat" cmpd="sng" w="12700">
            <a:solidFill>
              <a:srgbClr val="F0F3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85"/>
          <p:cNvSpPr/>
          <p:nvPr/>
        </p:nvSpPr>
        <p:spPr>
          <a:xfrm>
            <a:off x="8203351" y="2543078"/>
            <a:ext cx="726750" cy="72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85"/>
          <p:cNvSpPr txBox="1"/>
          <p:nvPr/>
        </p:nvSpPr>
        <p:spPr>
          <a:xfrm>
            <a:off x="8203350" y="2543081"/>
            <a:ext cx="792450" cy="72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Coredump</a:t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9" name="Google Shape;789;p85"/>
          <p:cNvSpPr/>
          <p:nvPr/>
        </p:nvSpPr>
        <p:spPr>
          <a:xfrm>
            <a:off x="6053893" y="1169999"/>
            <a:ext cx="2725425" cy="2725425"/>
          </a:xfrm>
          <a:custGeom>
            <a:rect b="b" l="l" r="r" t="t"/>
            <a:pathLst>
              <a:path extrusionOk="0" h="120000" w="120000">
                <a:moveTo>
                  <a:pt x="104269" y="94034"/>
                </a:moveTo>
                <a:cubicBezTo>
                  <a:pt x="98360" y="101721"/>
                  <a:pt x="90552" y="107736"/>
                  <a:pt x="81612" y="111488"/>
                </a:cubicBezTo>
                <a:lnTo>
                  <a:pt x="82858" y="115442"/>
                </a:lnTo>
                <a:lnTo>
                  <a:pt x="75842" y="110284"/>
                </a:lnTo>
                <a:lnTo>
                  <a:pt x="78483" y="101557"/>
                </a:lnTo>
                <a:lnTo>
                  <a:pt x="79729" y="105509"/>
                </a:lnTo>
                <a:cubicBezTo>
                  <a:pt x="87451" y="102162"/>
                  <a:pt x="94194" y="96904"/>
                  <a:pt x="99323" y="90232"/>
                </a:cubicBezTo>
                <a:close/>
              </a:path>
            </a:pathLst>
          </a:custGeom>
          <a:solidFill>
            <a:srgbClr val="46B4A7"/>
          </a:solidFill>
          <a:ln cap="flat" cmpd="sng" w="12700">
            <a:solidFill>
              <a:srgbClr val="F0F3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85"/>
          <p:cNvSpPr/>
          <p:nvPr/>
        </p:nvSpPr>
        <p:spPr>
          <a:xfrm>
            <a:off x="7053296" y="3378641"/>
            <a:ext cx="726750" cy="72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85"/>
          <p:cNvSpPr txBox="1"/>
          <p:nvPr/>
        </p:nvSpPr>
        <p:spPr>
          <a:xfrm>
            <a:off x="7053296" y="3378641"/>
            <a:ext cx="726750" cy="72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Analyze </a:t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2" name="Google Shape;792;p85"/>
          <p:cNvSpPr/>
          <p:nvPr/>
        </p:nvSpPr>
        <p:spPr>
          <a:xfrm>
            <a:off x="6053893" y="1169999"/>
            <a:ext cx="2725425" cy="2725425"/>
          </a:xfrm>
          <a:custGeom>
            <a:rect b="b" l="l" r="r" t="t"/>
            <a:pathLst>
              <a:path extrusionOk="0" h="120000" w="120000">
                <a:moveTo>
                  <a:pt x="43221" y="113260"/>
                </a:moveTo>
                <a:lnTo>
                  <a:pt x="43221" y="113260"/>
                </a:lnTo>
                <a:cubicBezTo>
                  <a:pt x="33974" y="110347"/>
                  <a:pt x="25645" y="105076"/>
                  <a:pt x="19053" y="97967"/>
                </a:cubicBezTo>
                <a:lnTo>
                  <a:pt x="15766" y="100493"/>
                </a:lnTo>
                <a:lnTo>
                  <a:pt x="18204" y="92133"/>
                </a:lnTo>
                <a:lnTo>
                  <a:pt x="27308" y="91620"/>
                </a:lnTo>
                <a:lnTo>
                  <a:pt x="24023" y="94146"/>
                </a:lnTo>
                <a:cubicBezTo>
                  <a:pt x="29817" y="100250"/>
                  <a:pt x="37068" y="104780"/>
                  <a:pt x="45096" y="107309"/>
                </a:cubicBezTo>
                <a:close/>
              </a:path>
            </a:pathLst>
          </a:custGeom>
          <a:solidFill>
            <a:srgbClr val="46B4A7"/>
          </a:solidFill>
          <a:ln cap="flat" cmpd="sng" w="12700">
            <a:solidFill>
              <a:srgbClr val="F0F3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85"/>
          <p:cNvSpPr/>
          <p:nvPr/>
        </p:nvSpPr>
        <p:spPr>
          <a:xfrm>
            <a:off x="5903242" y="2543078"/>
            <a:ext cx="726750" cy="72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85"/>
          <p:cNvSpPr txBox="1"/>
          <p:nvPr/>
        </p:nvSpPr>
        <p:spPr>
          <a:xfrm>
            <a:off x="5903242" y="2543078"/>
            <a:ext cx="726750" cy="72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Fix</a:t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5" name="Google Shape;795;p85"/>
          <p:cNvSpPr/>
          <p:nvPr/>
        </p:nvSpPr>
        <p:spPr>
          <a:xfrm>
            <a:off x="6053893" y="1169999"/>
            <a:ext cx="2725425" cy="2725425"/>
          </a:xfrm>
          <a:custGeom>
            <a:rect b="b" l="l" r="r" t="t"/>
            <a:pathLst>
              <a:path extrusionOk="0" h="120000" w="120000">
                <a:moveTo>
                  <a:pt x="4162" y="60477"/>
                </a:moveTo>
                <a:lnTo>
                  <a:pt x="4162" y="60477"/>
                </a:lnTo>
                <a:cubicBezTo>
                  <a:pt x="4090" y="52069"/>
                  <a:pt x="5918" y="43754"/>
                  <a:pt x="9509" y="36152"/>
                </a:cubicBezTo>
                <a:lnTo>
                  <a:pt x="5939" y="34043"/>
                </a:lnTo>
                <a:lnTo>
                  <a:pt x="14605" y="33189"/>
                </a:lnTo>
                <a:lnTo>
                  <a:pt x="18474" y="41447"/>
                </a:lnTo>
                <a:lnTo>
                  <a:pt x="14906" y="39339"/>
                </a:lnTo>
                <a:lnTo>
                  <a:pt x="14906" y="39339"/>
                </a:lnTo>
                <a:cubicBezTo>
                  <a:pt x="11877" y="45952"/>
                  <a:pt x="10338" y="53150"/>
                  <a:pt x="10400" y="60423"/>
                </a:cubicBezTo>
                <a:close/>
              </a:path>
            </a:pathLst>
          </a:custGeom>
          <a:solidFill>
            <a:srgbClr val="46B4A7"/>
          </a:solidFill>
          <a:ln cap="flat" cmpd="sng" w="12700">
            <a:solidFill>
              <a:srgbClr val="F0F3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5"/>
          <p:cNvSpPr/>
          <p:nvPr/>
        </p:nvSpPr>
        <p:spPr>
          <a:xfrm>
            <a:off x="6342524" y="1191108"/>
            <a:ext cx="726750" cy="72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85"/>
          <p:cNvSpPr txBox="1"/>
          <p:nvPr/>
        </p:nvSpPr>
        <p:spPr>
          <a:xfrm>
            <a:off x="6342524" y="1191108"/>
            <a:ext cx="726750" cy="72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Update</a:t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8" name="Google Shape;798;p85"/>
          <p:cNvSpPr/>
          <p:nvPr/>
        </p:nvSpPr>
        <p:spPr>
          <a:xfrm>
            <a:off x="6053893" y="1169999"/>
            <a:ext cx="2725425" cy="2725425"/>
          </a:xfrm>
          <a:custGeom>
            <a:rect b="b" l="l" r="r" t="t"/>
            <a:pathLst>
              <a:path extrusionOk="0" h="120000" w="120000">
                <a:moveTo>
                  <a:pt x="43957" y="6514"/>
                </a:moveTo>
                <a:lnTo>
                  <a:pt x="43957" y="6514"/>
                </a:lnTo>
                <a:cubicBezTo>
                  <a:pt x="52748" y="3877"/>
                  <a:pt x="62053" y="3448"/>
                  <a:pt x="71050" y="5264"/>
                </a:cubicBezTo>
                <a:lnTo>
                  <a:pt x="72241" y="1293"/>
                </a:lnTo>
                <a:lnTo>
                  <a:pt x="75147" y="9502"/>
                </a:lnTo>
                <a:lnTo>
                  <a:pt x="68058" y="15238"/>
                </a:lnTo>
                <a:lnTo>
                  <a:pt x="69248" y="11268"/>
                </a:lnTo>
                <a:lnTo>
                  <a:pt x="69248" y="11268"/>
                </a:lnTo>
                <a:cubicBezTo>
                  <a:pt x="61431" y="9785"/>
                  <a:pt x="53371" y="10204"/>
                  <a:pt x="45749" y="12490"/>
                </a:cubicBezTo>
                <a:close/>
              </a:path>
            </a:pathLst>
          </a:custGeom>
          <a:solidFill>
            <a:srgbClr val="46B4A7"/>
          </a:solidFill>
          <a:ln cap="flat" cmpd="sng" w="12700">
            <a:solidFill>
              <a:srgbClr val="F0F3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85"/>
          <p:cNvSpPr/>
          <p:nvPr/>
        </p:nvSpPr>
        <p:spPr>
          <a:xfrm>
            <a:off x="388425" y="1912725"/>
            <a:ext cx="4913100" cy="24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in 10,000 bugs are real</a:t>
            </a:r>
            <a:endParaRPr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Production has the greatest matrix of test cases</a:t>
            </a:r>
            <a:endParaRPr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 if assertions aren’t possible in some cases</a:t>
            </a:r>
            <a:endParaRPr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Diagnostics need to be collected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0" name="Google Shape;800;p85"/>
          <p:cNvSpPr/>
          <p:nvPr/>
        </p:nvSpPr>
        <p:spPr>
          <a:xfrm>
            <a:off x="0" y="4269000"/>
            <a:ext cx="9144000" cy="87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85"/>
          <p:cNvSpPr/>
          <p:nvPr/>
        </p:nvSpPr>
        <p:spPr>
          <a:xfrm>
            <a:off x="-6" y="4489338"/>
            <a:ext cx="91440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Offensive Programming + Diagnostics = Quicker fixes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icon&#10;&#10;Description automatically generated" id="802" name="Google Shape;80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2487" y="1687588"/>
            <a:ext cx="1768325" cy="17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6"/>
          <p:cNvSpPr txBox="1"/>
          <p:nvPr>
            <p:ph idx="1" type="body"/>
          </p:nvPr>
        </p:nvSpPr>
        <p:spPr>
          <a:xfrm>
            <a:off x="388425" y="365850"/>
            <a:ext cx="492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Watch out for boot loops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8" name="Google Shape;808;p86"/>
          <p:cNvSpPr txBox="1"/>
          <p:nvPr>
            <p:ph idx="2" type="body"/>
          </p:nvPr>
        </p:nvSpPr>
        <p:spPr>
          <a:xfrm>
            <a:off x="388426" y="1216475"/>
            <a:ext cx="4463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</a:pPr>
            <a:r>
              <a:rPr b="1" lang="en-US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 loop detection is a must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9" name="Google Shape;809;p86"/>
          <p:cNvSpPr/>
          <p:nvPr/>
        </p:nvSpPr>
        <p:spPr>
          <a:xfrm>
            <a:off x="388422" y="1900870"/>
            <a:ext cx="5017200" cy="3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control the assert handler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 extra data, logs, a coredump. Anything!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assert on boot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# reboots within time interval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 into safe mode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FWUP, diagnostics pull, and factory reset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raphical user interface, qr code&#10;&#10;Description automatically generated" id="810" name="Google Shape;81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954" y="1576786"/>
            <a:ext cx="1537768" cy="242394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6"/>
          <p:cNvSpPr/>
          <p:nvPr/>
        </p:nvSpPr>
        <p:spPr>
          <a:xfrm>
            <a:off x="388424" y="4626300"/>
            <a:ext cx="508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100" u="sng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https://interrupt.memfault.com/blog/device-firmware-update-cookbook</a:t>
            </a:r>
            <a:endParaRPr i="0" sz="1100" u="none" cap="none" strike="noStrike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7"/>
          <p:cNvSpPr txBox="1"/>
          <p:nvPr>
            <p:ph idx="1" type="body"/>
          </p:nvPr>
        </p:nvSpPr>
        <p:spPr>
          <a:xfrm>
            <a:off x="388422" y="365857"/>
            <a:ext cx="513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Build asserts into wrappers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Google Shape;817;p87"/>
          <p:cNvSpPr txBox="1"/>
          <p:nvPr>
            <p:ph idx="2" type="body"/>
          </p:nvPr>
        </p:nvSpPr>
        <p:spPr>
          <a:xfrm>
            <a:off x="2682870" y="4204745"/>
            <a:ext cx="3562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b="1" lang="en-US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Clean and simple</a:t>
            </a:r>
            <a:endParaRPr b="1"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ext&#10;&#10;Description automatically generated" id="818" name="Google Shape;81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3902" y="1328325"/>
            <a:ext cx="4556196" cy="2708350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8"/>
          <p:cNvSpPr/>
          <p:nvPr/>
        </p:nvSpPr>
        <p:spPr>
          <a:xfrm>
            <a:off x="6529982" y="1613474"/>
            <a:ext cx="1515600" cy="1743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i="0" lang="en-US" sz="15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Pebble just reset. Please file a bug.”</a:t>
            </a:r>
            <a:endParaRPr b="1" i="0" sz="14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4" name="Google Shape;82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450" y="12657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88"/>
          <p:cNvSpPr txBox="1"/>
          <p:nvPr>
            <p:ph idx="1" type="body"/>
          </p:nvPr>
        </p:nvSpPr>
        <p:spPr>
          <a:xfrm>
            <a:off x="236026" y="365850"/>
            <a:ext cx="5472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Debug builds are your friend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6" name="Google Shape;826;p88"/>
          <p:cNvSpPr txBox="1"/>
          <p:nvPr>
            <p:ph idx="2" type="body"/>
          </p:nvPr>
        </p:nvSpPr>
        <p:spPr>
          <a:xfrm>
            <a:off x="236025" y="1216475"/>
            <a:ext cx="5472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b="1" lang="en-US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Internal testing is the best kind of testing</a:t>
            </a:r>
            <a:endParaRPr b="1"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7" name="Google Shape;827;p88"/>
          <p:cNvSpPr/>
          <p:nvPr/>
        </p:nvSpPr>
        <p:spPr>
          <a:xfrm>
            <a:off x="323447" y="1866402"/>
            <a:ext cx="50172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internal builds: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Enable more aggressive asserting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Tighten timeout durations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Send builds to small groups externally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elvetica Neue"/>
              <a:buChar char="●"/>
            </a:pPr>
            <a:r>
              <a:rPr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Test. Experiment. Try things. Be creative.</a:t>
            </a:r>
            <a:endParaRPr i="0" sz="16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8" name="Google Shape;828;p88"/>
          <p:cNvSpPr txBox="1"/>
          <p:nvPr/>
        </p:nvSpPr>
        <p:spPr>
          <a:xfrm>
            <a:off x="6103000" y="4127925"/>
            <a:ext cx="26613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Every Pebble internal firmware build</a:t>
            </a:r>
            <a:endParaRPr i="1" sz="15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9"/>
          <p:cNvSpPr txBox="1"/>
          <p:nvPr>
            <p:ph type="title"/>
          </p:nvPr>
        </p:nvSpPr>
        <p:spPr>
          <a:xfrm>
            <a:off x="388425" y="365850"/>
            <a:ext cx="7377000" cy="48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kinds of bugs with embedded</a:t>
            </a:r>
            <a:endParaRPr/>
          </a:p>
        </p:txBody>
      </p:sp>
      <p:pic>
        <p:nvPicPr>
          <p:cNvPr id="834" name="Google Shape;8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28" y="1186809"/>
            <a:ext cx="751988" cy="99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4194" y="1370569"/>
            <a:ext cx="1069125" cy="93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512" y="2435475"/>
            <a:ext cx="1138238" cy="113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467" y="2347922"/>
            <a:ext cx="899306" cy="89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8250" y="2566987"/>
            <a:ext cx="681918" cy="875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3463" y="3346769"/>
            <a:ext cx="681919" cy="68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3138" y="2347922"/>
            <a:ext cx="899306" cy="89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56917" y="1186809"/>
            <a:ext cx="771747" cy="99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72282" y="1268859"/>
            <a:ext cx="1138238" cy="1138238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9"/>
          <p:cNvSpPr txBox="1"/>
          <p:nvPr/>
        </p:nvSpPr>
        <p:spPr>
          <a:xfrm>
            <a:off x="3983663" y="3473569"/>
            <a:ext cx="72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∞</a:t>
            </a:r>
            <a:r>
              <a:rPr lang="en-US" sz="1500"/>
              <a:t>…</a:t>
            </a:r>
            <a:endParaRPr sz="1500"/>
          </a:p>
        </p:txBody>
      </p:sp>
      <p:pic>
        <p:nvPicPr>
          <p:cNvPr id="844" name="Google Shape;844;p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30713" y="4312734"/>
            <a:ext cx="1891072" cy="565106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9"/>
          <p:cNvSpPr txBox="1"/>
          <p:nvPr/>
        </p:nvSpPr>
        <p:spPr>
          <a:xfrm>
            <a:off x="6475211" y="4028700"/>
            <a:ext cx="1938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…and more!</a:t>
            </a:r>
            <a:endParaRPr b="1" sz="1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vDKqY-_leQnVrUJt67CNwJ_6BpeR3u3mF8ffCCX_QPPNXU5RTq8YSgF94NvgURyYQ2A3EdqkBHBlHVBXAnK5Hk__aUkykeSdfYbty-Ucj47p7GQATu5h39TdgUTwyFO45YaX-7BM62Q=s1600.png" id="846" name="Google Shape;846;p8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37894" y="4437969"/>
            <a:ext cx="1213054" cy="3146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ngkey.com-pebble-png-1309592.png" id="847" name="Google Shape;847;p8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0103" y="4454196"/>
            <a:ext cx="1088654" cy="282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8" name="Google Shape;848;p89"/>
          <p:cNvGrpSpPr/>
          <p:nvPr/>
        </p:nvGrpSpPr>
        <p:grpSpPr>
          <a:xfrm>
            <a:off x="6164928" y="1068040"/>
            <a:ext cx="2622656" cy="378746"/>
            <a:chOff x="6197352" y="991840"/>
            <a:chExt cx="2622656" cy="378746"/>
          </a:xfrm>
        </p:grpSpPr>
        <p:pic>
          <p:nvPicPr>
            <p:cNvPr id="849" name="Google Shape;849;p8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706387" y="991840"/>
              <a:ext cx="1113621" cy="378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8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6197352" y="991850"/>
              <a:ext cx="1202304" cy="37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1" name="Google Shape;851;p89"/>
          <p:cNvGrpSpPr/>
          <p:nvPr/>
        </p:nvGrpSpPr>
        <p:grpSpPr>
          <a:xfrm>
            <a:off x="6126931" y="1535336"/>
            <a:ext cx="2698650" cy="652237"/>
            <a:chOff x="6095175" y="1678849"/>
            <a:chExt cx="2698650" cy="652238"/>
          </a:xfrm>
        </p:grpSpPr>
        <p:pic>
          <p:nvPicPr>
            <p:cNvPr id="852" name="Google Shape;852;p8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580775" y="1686394"/>
              <a:ext cx="1213050" cy="637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89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095175" y="1678849"/>
              <a:ext cx="1304475" cy="6522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4" name="Google Shape;854;p89"/>
          <p:cNvGrpSpPr/>
          <p:nvPr/>
        </p:nvGrpSpPr>
        <p:grpSpPr>
          <a:xfrm>
            <a:off x="6139369" y="2276125"/>
            <a:ext cx="2673775" cy="318074"/>
            <a:chOff x="5998375" y="2507577"/>
            <a:chExt cx="2673775" cy="318074"/>
          </a:xfrm>
        </p:grpSpPr>
        <p:pic>
          <p:nvPicPr>
            <p:cNvPr id="855" name="Google Shape;855;p8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603025" y="2507577"/>
              <a:ext cx="1069125" cy="3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8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5998375" y="2516601"/>
              <a:ext cx="1304475" cy="3000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7" name="Google Shape;857;p89"/>
          <p:cNvGrpSpPr/>
          <p:nvPr/>
        </p:nvGrpSpPr>
        <p:grpSpPr>
          <a:xfrm>
            <a:off x="6119630" y="2682750"/>
            <a:ext cx="2713251" cy="637150"/>
            <a:chOff x="6034650" y="2993451"/>
            <a:chExt cx="2713251" cy="637150"/>
          </a:xfrm>
        </p:grpSpPr>
        <p:pic>
          <p:nvPicPr>
            <p:cNvPr id="858" name="Google Shape;858;p89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7473601" y="2993451"/>
              <a:ext cx="1274300" cy="63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89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6034650" y="3019576"/>
              <a:ext cx="1169800" cy="58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0" name="Google Shape;860;p8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640987" y="3247251"/>
            <a:ext cx="1069125" cy="7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217969" y="3445814"/>
            <a:ext cx="1033405" cy="31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0"/>
          <p:cNvSpPr txBox="1"/>
          <p:nvPr>
            <p:ph idx="1" type="body"/>
          </p:nvPr>
        </p:nvSpPr>
        <p:spPr>
          <a:xfrm>
            <a:off x="264998" y="399532"/>
            <a:ext cx="35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52400" lvl="0" marL="30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</a:pPr>
            <a:r>
              <a:rPr b="1" i="0" lang="en-US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7" name="Google Shape;867;p90"/>
          <p:cNvSpPr txBox="1"/>
          <p:nvPr/>
        </p:nvSpPr>
        <p:spPr>
          <a:xfrm>
            <a:off x="655835" y="1527529"/>
            <a:ext cx="4741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Helvetica Neue"/>
              <a:buChar char="●"/>
            </a:pPr>
            <a:r>
              <a:rPr i="0" lang="en-US" sz="2100" u="sng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memfault.com</a:t>
            </a:r>
            <a:endParaRPr i="0" sz="1100" u="none" cap="none" strike="noStrike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Helvetica Neue"/>
              <a:buChar char="●"/>
            </a:pPr>
            <a:r>
              <a:rPr i="0" lang="en-US" sz="2100" u="sng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twitter.com/memfault</a:t>
            </a:r>
            <a:r>
              <a:rPr i="0" lang="en-US" sz="21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Helvetica Neue"/>
              <a:buChar char="●"/>
            </a:pPr>
            <a:r>
              <a:rPr i="0" lang="en-US" sz="2100" u="sng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linkedin.com/company/Memfault</a:t>
            </a:r>
            <a:endParaRPr i="0" sz="2100" u="none" cap="none" strike="noStrike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Helvetica Neue"/>
              <a:buChar char="●"/>
            </a:pPr>
            <a:r>
              <a:rPr i="0" lang="en-US" sz="2100" u="sng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interrupt.memfault.com</a:t>
            </a:r>
            <a:endParaRPr i="0" sz="1100" u="none" cap="none" strike="noStrike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/>
              <a:buChar char="●"/>
            </a:pPr>
            <a:r>
              <a:rPr b="1" i="0" lang="en-US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We’re hiring!</a:t>
            </a:r>
            <a:endParaRPr b="1" i="0" sz="1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8" name="Google Shape;868;p90"/>
          <p:cNvSpPr/>
          <p:nvPr/>
        </p:nvSpPr>
        <p:spPr>
          <a:xfrm>
            <a:off x="8495643" y="321219"/>
            <a:ext cx="309000" cy="78300"/>
          </a:xfrm>
          <a:prstGeom prst="rect">
            <a:avLst/>
          </a:prstGeom>
          <a:solidFill>
            <a:srgbClr val="49B4A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90"/>
          <p:cNvSpPr txBox="1"/>
          <p:nvPr/>
        </p:nvSpPr>
        <p:spPr>
          <a:xfrm>
            <a:off x="8064078" y="220828"/>
            <a:ext cx="397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Cjsl4kR2Sd7UGOyy8Ta_EbbbM0RiiS0bDEDzCQImEe0TQQeEH95k_ld_5safIB6hmDtsooeJ3ZhOJQf1hnWDHTY0xec0zJ2YQmcDKW6Zy43o4AT1yBg-doxiiZYntejyJJynJ1UvUU=s1600.png" id="870" name="Google Shape;870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4560" y="3827561"/>
            <a:ext cx="3602672" cy="1076298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0"/>
          <p:cNvSpPr txBox="1"/>
          <p:nvPr/>
        </p:nvSpPr>
        <p:spPr>
          <a:xfrm>
            <a:off x="6686450" y="3451725"/>
            <a:ext cx="2476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Tyler Hoffman</a:t>
            </a:r>
            <a:endParaRPr i="0" sz="18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2" name="Google Shape;872;p90"/>
          <p:cNvPicPr preferRelativeResize="0"/>
          <p:nvPr/>
        </p:nvPicPr>
        <p:blipFill rotWithShape="1">
          <a:blip r:embed="rId8">
            <a:alphaModFix/>
          </a:blip>
          <a:srcRect b="2687" l="0" r="0" t="2689"/>
          <a:stretch/>
        </p:blipFill>
        <p:spPr>
          <a:xfrm>
            <a:off x="6980502" y="1527528"/>
            <a:ext cx="1888397" cy="1786822"/>
          </a:xfrm>
          <a:custGeom>
            <a:rect b="b" l="l" r="r" t="t"/>
            <a:pathLst>
              <a:path extrusionOk="0" h="20595" w="19679">
                <a:moveTo>
                  <a:pt x="9840" y="0"/>
                </a:moveTo>
                <a:cubicBezTo>
                  <a:pt x="7322" y="0"/>
                  <a:pt x="4803" y="1005"/>
                  <a:pt x="2881" y="3015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73" name="Google Shape;873;p90"/>
          <p:cNvSpPr/>
          <p:nvPr/>
        </p:nvSpPr>
        <p:spPr>
          <a:xfrm>
            <a:off x="6686450" y="3827544"/>
            <a:ext cx="2476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Co-founder, Memfault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>
            <p:ph idx="2" type="body"/>
          </p:nvPr>
        </p:nvSpPr>
        <p:spPr>
          <a:xfrm>
            <a:off x="388426" y="1459650"/>
            <a:ext cx="48210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We have to build</a:t>
            </a:r>
            <a:r>
              <a:rPr b="1" lang="en-US" sz="1700">
                <a:latin typeface="Helvetica Neue"/>
                <a:ea typeface="Helvetica Neue"/>
                <a:cs typeface="Helvetica Neue"/>
                <a:sym typeface="Helvetica Neue"/>
              </a:rPr>
              <a:t> everything from scratch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We don’t always have our JTAG, UART, or USB connections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Everything consumes power, flash cycles, bandwidth, and developer resources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Reproducing bugs is hard if not impossible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End-to-end logging pipeline is not trivial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631" y="702900"/>
            <a:ext cx="1336030" cy="178136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6092225" y="1039488"/>
            <a:ext cx="96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👍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Easy</a:t>
            </a:r>
            <a:endParaRPr b="1"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6092225" y="3374500"/>
            <a:ext cx="96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🔥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Difficult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431" name="Google Shape;43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618" y="2959894"/>
            <a:ext cx="1374506" cy="18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9"/>
          <p:cNvSpPr txBox="1"/>
          <p:nvPr>
            <p:ph idx="1" type="body"/>
          </p:nvPr>
        </p:nvSpPr>
        <p:spPr>
          <a:xfrm>
            <a:off x="388426" y="205975"/>
            <a:ext cx="5093700" cy="90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Embedded debugging is the hardest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>
            <p:ph type="title"/>
          </p:nvPr>
        </p:nvSpPr>
        <p:spPr>
          <a:xfrm>
            <a:off x="388425" y="365850"/>
            <a:ext cx="7377000" cy="48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kinds of bugs with embedded</a:t>
            </a:r>
            <a:endParaRPr/>
          </a:p>
        </p:txBody>
      </p:sp>
      <p:sp>
        <p:nvSpPr>
          <p:cNvPr id="438" name="Google Shape;438;p50"/>
          <p:cNvSpPr txBox="1"/>
          <p:nvPr/>
        </p:nvSpPr>
        <p:spPr>
          <a:xfrm>
            <a:off x="1878400" y="4610269"/>
            <a:ext cx="5477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Debugging these remotely is today’s topic</a:t>
            </a:r>
            <a:endParaRPr i="1" sz="19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39" name="Google Shape;439;p50"/>
          <p:cNvGrpSpPr/>
          <p:nvPr/>
        </p:nvGrpSpPr>
        <p:grpSpPr>
          <a:xfrm>
            <a:off x="5897125" y="2243400"/>
            <a:ext cx="2918625" cy="884700"/>
            <a:chOff x="5897125" y="2243400"/>
            <a:chExt cx="2918625" cy="884700"/>
          </a:xfrm>
        </p:grpSpPr>
        <p:sp>
          <p:nvSpPr>
            <p:cNvPr id="440" name="Google Shape;440;p50"/>
            <p:cNvSpPr txBox="1"/>
            <p:nvPr/>
          </p:nvSpPr>
          <p:spPr>
            <a:xfrm>
              <a:off x="6038950" y="2504700"/>
              <a:ext cx="27768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33350" lvl="0" marL="571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Asserts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133350" lvl="0" marL="571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Hard faults, memory faults, bus faults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133350" lvl="0" marL="571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Memory corruption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1" name="Google Shape;441;p50"/>
            <p:cNvSpPr txBox="1"/>
            <p:nvPr/>
          </p:nvSpPr>
          <p:spPr>
            <a:xfrm>
              <a:off x="5897125" y="2243400"/>
              <a:ext cx="23433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Crashes</a:t>
              </a:r>
              <a:endPara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42" name="Google Shape;442;p50"/>
          <p:cNvGrpSpPr/>
          <p:nvPr/>
        </p:nvGrpSpPr>
        <p:grpSpPr>
          <a:xfrm>
            <a:off x="996750" y="3436788"/>
            <a:ext cx="2343225" cy="699875"/>
            <a:chOff x="996750" y="3436788"/>
            <a:chExt cx="2343225" cy="699875"/>
          </a:xfrm>
        </p:grpSpPr>
        <p:sp>
          <p:nvSpPr>
            <p:cNvPr id="443" name="Google Shape;443;p50"/>
            <p:cNvSpPr txBox="1"/>
            <p:nvPr/>
          </p:nvSpPr>
          <p:spPr>
            <a:xfrm>
              <a:off x="1138575" y="3698063"/>
              <a:ext cx="22014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33350" lvl="0" marL="571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 of memory (heaps)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133350" lvl="0" marL="571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Stack overflow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4" name="Google Shape;444;p50"/>
            <p:cNvSpPr txBox="1"/>
            <p:nvPr/>
          </p:nvSpPr>
          <p:spPr>
            <a:xfrm>
              <a:off x="996750" y="3436788"/>
              <a:ext cx="19848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Resource Exhaustion</a:t>
              </a:r>
              <a:endPara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45" name="Google Shape;445;p50"/>
          <p:cNvGrpSpPr/>
          <p:nvPr/>
        </p:nvGrpSpPr>
        <p:grpSpPr>
          <a:xfrm>
            <a:off x="5587000" y="1419619"/>
            <a:ext cx="2419425" cy="515075"/>
            <a:chOff x="5630975" y="1420125"/>
            <a:chExt cx="2419425" cy="515075"/>
          </a:xfrm>
        </p:grpSpPr>
        <p:sp>
          <p:nvSpPr>
            <p:cNvPr id="446" name="Google Shape;446;p50"/>
            <p:cNvSpPr txBox="1"/>
            <p:nvPr/>
          </p:nvSpPr>
          <p:spPr>
            <a:xfrm>
              <a:off x="5849000" y="1681400"/>
              <a:ext cx="2201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33350" lvl="0" marL="571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UI lag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7" name="Google Shape;447;p50"/>
            <p:cNvSpPr txBox="1"/>
            <p:nvPr/>
          </p:nvSpPr>
          <p:spPr>
            <a:xfrm>
              <a:off x="5630975" y="1420125"/>
              <a:ext cx="2390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Performance Issues</a:t>
              </a:r>
              <a:endPara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48" name="Google Shape;448;p50"/>
          <p:cNvGrpSpPr/>
          <p:nvPr/>
        </p:nvGrpSpPr>
        <p:grpSpPr>
          <a:xfrm>
            <a:off x="616675" y="2335813"/>
            <a:ext cx="2390100" cy="699875"/>
            <a:chOff x="616675" y="2318600"/>
            <a:chExt cx="2390100" cy="699875"/>
          </a:xfrm>
        </p:grpSpPr>
        <p:sp>
          <p:nvSpPr>
            <p:cNvPr id="449" name="Google Shape;449;p50"/>
            <p:cNvSpPr txBox="1"/>
            <p:nvPr/>
          </p:nvSpPr>
          <p:spPr>
            <a:xfrm>
              <a:off x="758500" y="2579875"/>
              <a:ext cx="22014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33350" lvl="0" marL="571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Hardware stayed on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133350" lvl="0" marL="571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MCU sleep issue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0" name="Google Shape;450;p50"/>
            <p:cNvSpPr txBox="1"/>
            <p:nvPr/>
          </p:nvSpPr>
          <p:spPr>
            <a:xfrm>
              <a:off x="616675" y="2318600"/>
              <a:ext cx="2390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Power Regression</a:t>
              </a:r>
              <a:endPara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51" name="Google Shape;451;p50"/>
          <p:cNvGrpSpPr/>
          <p:nvPr/>
        </p:nvGrpSpPr>
        <p:grpSpPr>
          <a:xfrm>
            <a:off x="5754050" y="3436788"/>
            <a:ext cx="2390100" cy="699875"/>
            <a:chOff x="5754050" y="3436788"/>
            <a:chExt cx="2390100" cy="699875"/>
          </a:xfrm>
        </p:grpSpPr>
        <p:sp>
          <p:nvSpPr>
            <p:cNvPr id="452" name="Google Shape;452;p50"/>
            <p:cNvSpPr txBox="1"/>
            <p:nvPr/>
          </p:nvSpPr>
          <p:spPr>
            <a:xfrm>
              <a:off x="5895875" y="3698063"/>
              <a:ext cx="22014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33350" lvl="0" marL="571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Disconnects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133350" lvl="0" marL="571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Slow transfer speed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3" name="Google Shape;453;p50"/>
            <p:cNvSpPr txBox="1"/>
            <p:nvPr/>
          </p:nvSpPr>
          <p:spPr>
            <a:xfrm>
              <a:off x="5754050" y="3436788"/>
              <a:ext cx="2390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Connectivity Issues</a:t>
              </a:r>
              <a:endPara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54" name="Google Shape;454;p50"/>
          <p:cNvGrpSpPr/>
          <p:nvPr/>
        </p:nvGrpSpPr>
        <p:grpSpPr>
          <a:xfrm>
            <a:off x="925850" y="1402656"/>
            <a:ext cx="2343225" cy="515075"/>
            <a:chOff x="925850" y="1385188"/>
            <a:chExt cx="2343225" cy="515075"/>
          </a:xfrm>
        </p:grpSpPr>
        <p:sp>
          <p:nvSpPr>
            <p:cNvPr id="455" name="Google Shape;455;p50"/>
            <p:cNvSpPr txBox="1"/>
            <p:nvPr/>
          </p:nvSpPr>
          <p:spPr>
            <a:xfrm>
              <a:off x="1067675" y="1646463"/>
              <a:ext cx="2201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33350" lvl="0" marL="571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Deadlocks &amp; race conditions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50"/>
            <p:cNvSpPr txBox="1"/>
            <p:nvPr/>
          </p:nvSpPr>
          <p:spPr>
            <a:xfrm>
              <a:off x="925850" y="1385188"/>
              <a:ext cx="19209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Timing Issues</a:t>
              </a:r>
              <a:endPara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57" name="Google Shape;457;p50"/>
          <p:cNvSpPr txBox="1"/>
          <p:nvPr/>
        </p:nvSpPr>
        <p:spPr>
          <a:xfrm>
            <a:off x="3643150" y="3995313"/>
            <a:ext cx="1449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“It didn’t work”</a:t>
            </a:r>
            <a:endParaRPr b="1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58" name="Google Shape;458;p50"/>
          <p:cNvGrpSpPr/>
          <p:nvPr/>
        </p:nvGrpSpPr>
        <p:grpSpPr>
          <a:xfrm>
            <a:off x="3148588" y="1368963"/>
            <a:ext cx="2438400" cy="2438400"/>
            <a:chOff x="3045138" y="1511250"/>
            <a:chExt cx="2438400" cy="2438400"/>
          </a:xfrm>
        </p:grpSpPr>
        <p:pic>
          <p:nvPicPr>
            <p:cNvPr id="459" name="Google Shape;459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5138" y="1511250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50"/>
            <p:cNvSpPr/>
            <p:nvPr/>
          </p:nvSpPr>
          <p:spPr>
            <a:xfrm rot="-2374607">
              <a:off x="4858373" y="1977569"/>
              <a:ext cx="404011" cy="87387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 rot="-2374607">
              <a:off x="3261798" y="3385438"/>
              <a:ext cx="404011" cy="87387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0"/>
            <p:cNvSpPr/>
            <p:nvPr/>
          </p:nvSpPr>
          <p:spPr>
            <a:xfrm rot="-8324040">
              <a:off x="4858474" y="3388946"/>
              <a:ext cx="403908" cy="87572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0"/>
            <p:cNvSpPr/>
            <p:nvPr/>
          </p:nvSpPr>
          <p:spPr>
            <a:xfrm rot="-8391067">
              <a:off x="3261867" y="1978579"/>
              <a:ext cx="403861" cy="87467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title"/>
          </p:nvPr>
        </p:nvSpPr>
        <p:spPr>
          <a:xfrm>
            <a:off x="883463" y="2294906"/>
            <a:ext cx="7377000" cy="48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Helvetica Neue"/>
                <a:ea typeface="Helvetica Neue"/>
                <a:cs typeface="Helvetica Neue"/>
                <a:sym typeface="Helvetica Neue"/>
              </a:rPr>
              <a:t>We can easily root cause and fix these issues with the use of </a:t>
            </a:r>
            <a:r>
              <a:rPr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coredumps</a:t>
            </a:r>
            <a:endParaRPr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idx="1" type="body"/>
          </p:nvPr>
        </p:nvSpPr>
        <p:spPr>
          <a:xfrm>
            <a:off x="388423" y="2019003"/>
            <a:ext cx="632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What is a Coredump?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idx="1" type="body"/>
          </p:nvPr>
        </p:nvSpPr>
        <p:spPr>
          <a:xfrm>
            <a:off x="388425" y="1216463"/>
            <a:ext cx="38364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A snapshot of RAM regions at a specific moment in time.</a:t>
            </a:r>
            <a:endParaRPr sz="1400"/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Can be captured on command, or at time of a fault</a:t>
            </a:r>
            <a:endParaRPr sz="1400"/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Greatly helps with post-mortem debugging</a:t>
            </a:r>
            <a:endParaRPr sz="1400"/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Requires symbol file &amp; clever parsing</a:t>
            </a:r>
            <a:endParaRPr sz="1400"/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Semi-supported by:</a:t>
            </a:r>
            <a:endParaRPr sz="1400"/>
          </a:p>
          <a:p>
            <a:pPr indent="-2540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ESP-IDF, Zephyr RTOS, MyNewt RTOS</a:t>
            </a:r>
            <a:endParaRPr sz="1400"/>
          </a:p>
          <a:p>
            <a:pPr indent="-2540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-US" sz="1400"/>
              <a:t>Any RTOS with Memfault</a:t>
            </a:r>
            <a:endParaRPr i="1" sz="1400"/>
          </a:p>
        </p:txBody>
      </p:sp>
      <p:sp>
        <p:nvSpPr>
          <p:cNvPr id="479" name="Google Shape;479;p53"/>
          <p:cNvSpPr txBox="1"/>
          <p:nvPr>
            <p:ph type="title"/>
          </p:nvPr>
        </p:nvSpPr>
        <p:spPr>
          <a:xfrm>
            <a:off x="388425" y="365850"/>
            <a:ext cx="5427300" cy="48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What </a:t>
            </a:r>
            <a:r>
              <a:rPr i="1"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a coredump?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80" name="Google Shape;480;p53"/>
          <p:cNvGrpSpPr/>
          <p:nvPr/>
        </p:nvGrpSpPr>
        <p:grpSpPr>
          <a:xfrm>
            <a:off x="4540837" y="1295328"/>
            <a:ext cx="4256100" cy="2946825"/>
            <a:chOff x="6054449" y="1727104"/>
            <a:chExt cx="5674800" cy="3929100"/>
          </a:xfrm>
        </p:grpSpPr>
        <p:sp>
          <p:nvSpPr>
            <p:cNvPr id="481" name="Google Shape;481;p53"/>
            <p:cNvSpPr/>
            <p:nvPr/>
          </p:nvSpPr>
          <p:spPr>
            <a:xfrm>
              <a:off x="6054449" y="1727104"/>
              <a:ext cx="5674800" cy="3929100"/>
            </a:xfrm>
            <a:prstGeom prst="rect">
              <a:avLst/>
            </a:prstGeom>
            <a:solidFill>
              <a:srgbClr val="333E4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Coredump</a:t>
              </a:r>
              <a:endParaRPr b="1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2" name="Google Shape;482;p53"/>
            <p:cNvSpPr/>
            <p:nvPr/>
          </p:nvSpPr>
          <p:spPr>
            <a:xfrm>
              <a:off x="6288799" y="2462045"/>
              <a:ext cx="1903553" cy="461939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Timestamp</a:t>
              </a:r>
              <a:endParaRPr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53"/>
            <p:cNvSpPr/>
            <p:nvPr/>
          </p:nvSpPr>
          <p:spPr>
            <a:xfrm>
              <a:off x="6288799" y="2923942"/>
              <a:ext cx="1903553" cy="461939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Firmware Version</a:t>
              </a:r>
              <a:endParaRPr i="0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53"/>
            <p:cNvSpPr/>
            <p:nvPr/>
          </p:nvSpPr>
          <p:spPr>
            <a:xfrm>
              <a:off x="6288799" y="3385840"/>
              <a:ext cx="1903553" cy="461939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Build ID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53"/>
            <p:cNvSpPr/>
            <p:nvPr/>
          </p:nvSpPr>
          <p:spPr>
            <a:xfrm>
              <a:off x="6288799" y="3847738"/>
              <a:ext cx="1903553" cy="461939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Coredump Reason</a:t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6" name="Google Shape;486;p53"/>
            <p:cNvSpPr/>
            <p:nvPr/>
          </p:nvSpPr>
          <p:spPr>
            <a:xfrm>
              <a:off x="8605550" y="2462050"/>
              <a:ext cx="2451600" cy="20556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i="0" lang="en-US" sz="14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Memory Regions</a:t>
              </a:r>
              <a:endPara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Address, Size</a:t>
              </a:r>
              <a:endParaRPr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7" name="Google Shape;487;p53"/>
            <p:cNvSpPr/>
            <p:nvPr/>
          </p:nvSpPr>
          <p:spPr>
            <a:xfrm>
              <a:off x="6288824" y="4309638"/>
              <a:ext cx="1903500" cy="462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Architecture</a:t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8" name="Google Shape;488;p53"/>
            <p:cNvSpPr/>
            <p:nvPr/>
          </p:nvSpPr>
          <p:spPr>
            <a:xfrm>
              <a:off x="8757950" y="2614450"/>
              <a:ext cx="2451600" cy="20049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i="0" lang="en-US" sz="14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Memory Regions</a:t>
              </a:r>
              <a:endPara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Address, Size</a:t>
              </a:r>
              <a:endParaRPr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9" name="Google Shape;489;p53"/>
            <p:cNvSpPr/>
            <p:nvPr/>
          </p:nvSpPr>
          <p:spPr>
            <a:xfrm>
              <a:off x="8910350" y="2766850"/>
              <a:ext cx="2451600" cy="20049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i="0" lang="en-US" sz="14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Memory Regions</a:t>
              </a:r>
              <a:endPara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Address, Size</a:t>
              </a:r>
              <a:endParaRPr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0" name="Google Shape;490;p53"/>
            <p:cNvSpPr/>
            <p:nvPr/>
          </p:nvSpPr>
          <p:spPr>
            <a:xfrm>
              <a:off x="6288824" y="4771538"/>
              <a:ext cx="1903500" cy="462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Device Serial</a:t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emfault Branding Logos V2">
      <a:dk1>
        <a:srgbClr val="131E32"/>
      </a:dk1>
      <a:lt1>
        <a:srgbClr val="F0F3F8"/>
      </a:lt1>
      <a:dk2>
        <a:srgbClr val="131E32"/>
      </a:dk2>
      <a:lt2>
        <a:srgbClr val="FFFFFF"/>
      </a:lt2>
      <a:accent1>
        <a:srgbClr val="49B4A7"/>
      </a:accent1>
      <a:accent2>
        <a:srgbClr val="444F58"/>
      </a:accent2>
      <a:accent3>
        <a:srgbClr val="657ED4"/>
      </a:accent3>
      <a:accent4>
        <a:srgbClr val="254754"/>
      </a:accent4>
      <a:accent5>
        <a:srgbClr val="F0F3F8"/>
      </a:accent5>
      <a:accent6>
        <a:srgbClr val="9BA1B7"/>
      </a:accent6>
      <a:hlink>
        <a:srgbClr val="9BA1B7"/>
      </a:hlink>
      <a:folHlink>
        <a:srgbClr val="9BA1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